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sldIdLst>
    <p:sldId id="265" r:id="rId2"/>
    <p:sldId id="310" r:id="rId3"/>
    <p:sldId id="311" r:id="rId4"/>
    <p:sldId id="312" r:id="rId5"/>
    <p:sldId id="313" r:id="rId6"/>
    <p:sldId id="298" r:id="rId7"/>
    <p:sldId id="299" r:id="rId8"/>
    <p:sldId id="304" r:id="rId9"/>
    <p:sldId id="279" r:id="rId10"/>
    <p:sldId id="307" r:id="rId11"/>
    <p:sldId id="295" r:id="rId12"/>
    <p:sldId id="314" r:id="rId13"/>
    <p:sldId id="315" r:id="rId14"/>
    <p:sldId id="308" r:id="rId15"/>
    <p:sldId id="297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FE4-2F13-405F-B6A0-04F865AF479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958A-4BA0-4EB4-ACE3-81F7CF9E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B016-C633-459A-8E55-20CBACE00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7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84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8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22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7378F-1A2F-C24D-923E-F0E65414B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9AB78A71-D88F-1F43-AB14-545542A9B753}" type="slidenum">
              <a:rPr lang="en-US" smtClean="0">
                <a:solidFill>
                  <a:srgbClr val="00B0F0"/>
                </a:solidFill>
              </a:rPr>
              <a:pPr defTabSz="457200"/>
              <a:t>‹#›</a:t>
            </a:fld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king80@forsyth.k12.ga.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king80@forsyth.k12.ga.u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kingcdc.weebly.com/internships--mentorship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38182@forsyth.k12.ga.us" TargetMode="External"/><Relationship Id="rId7" Type="http://schemas.openxmlformats.org/officeDocument/2006/relationships/hyperlink" Target="mailto:sfagan@forsyth.k12.ga.us" TargetMode="External"/><Relationship Id="rId2" Type="http://schemas.openxmlformats.org/officeDocument/2006/relationships/hyperlink" Target="https://dkingcdc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westbrook@forsyth.k12.ga.us" TargetMode="External"/><Relationship Id="rId5" Type="http://schemas.openxmlformats.org/officeDocument/2006/relationships/hyperlink" Target="mailto:f39417@forsyth.k12.ga.us" TargetMode="External"/><Relationship Id="rId4" Type="http://schemas.openxmlformats.org/officeDocument/2006/relationships/hyperlink" Target="mailto:nruff@forsyth.k12.ga.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8" y="557939"/>
            <a:ext cx="4278684" cy="6075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9538" y="3079873"/>
            <a:ext cx="64935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Dianne K. King</a:t>
            </a:r>
          </a:p>
          <a:p>
            <a:r>
              <a:rPr lang="en-US" sz="2800" dirty="0"/>
              <a:t>Career Development Coordinator</a:t>
            </a:r>
          </a:p>
          <a:p>
            <a:r>
              <a:rPr lang="en-US" sz="2800" u="sng" dirty="0">
                <a:hlinkClick r:id="rId3"/>
              </a:rPr>
              <a:t>dking80@forsyth.k12.ga.us</a:t>
            </a:r>
            <a:endParaRPr lang="en-US" sz="2800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Denmark High School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West Forsyth High School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F98D4A-1B6F-4EC6-A7A2-47CCAA87C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6" y="2431134"/>
            <a:ext cx="1075358" cy="10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99BE-2EF0-433E-B77C-ECAEBA50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21" y="530087"/>
            <a:ext cx="846361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Where do Students Intern?</a:t>
            </a:r>
            <a:br>
              <a:rPr lang="en-US" sz="4800" b="1" dirty="0"/>
            </a:br>
            <a:r>
              <a:rPr lang="en-US" sz="4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Everywhere…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5F17D-EE95-4A8D-BB9B-90D8D88C9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426" y="1969478"/>
            <a:ext cx="4117479" cy="4477026"/>
          </a:xfrm>
        </p:spPr>
        <p:txBody>
          <a:bodyPr>
            <a:normAutofit/>
          </a:bodyPr>
          <a:lstStyle/>
          <a:p>
            <a:r>
              <a:rPr lang="en-US" dirty="0"/>
              <a:t>Accounting firms</a:t>
            </a:r>
          </a:p>
          <a:p>
            <a:r>
              <a:rPr lang="en-US" dirty="0"/>
              <a:t>Animal clinics/hospitals</a:t>
            </a:r>
          </a:p>
          <a:p>
            <a:r>
              <a:rPr lang="en-US" dirty="0"/>
              <a:t>Athletic and golf clubs/courses</a:t>
            </a:r>
          </a:p>
          <a:p>
            <a:r>
              <a:rPr lang="en-US" dirty="0"/>
              <a:t>Biotech companies</a:t>
            </a:r>
          </a:p>
          <a:p>
            <a:r>
              <a:rPr lang="en-US" dirty="0"/>
              <a:t>Construction companies</a:t>
            </a:r>
          </a:p>
          <a:p>
            <a:r>
              <a:rPr lang="en-US" dirty="0"/>
              <a:t>Engineering firms</a:t>
            </a:r>
          </a:p>
          <a:p>
            <a:r>
              <a:rPr lang="en-US" dirty="0"/>
              <a:t>Farms and other AG businesses</a:t>
            </a:r>
          </a:p>
          <a:p>
            <a:r>
              <a:rPr lang="en-US" dirty="0"/>
              <a:t>Forsyth County Public Library</a:t>
            </a:r>
          </a:p>
          <a:p>
            <a:r>
              <a:rPr lang="en-US" dirty="0"/>
              <a:t>Interior design studios</a:t>
            </a:r>
          </a:p>
          <a:p>
            <a:r>
              <a:rPr lang="en-US" dirty="0"/>
              <a:t>Lanier Flight Center</a:t>
            </a:r>
          </a:p>
          <a:p>
            <a:r>
              <a:rPr lang="en-US" dirty="0"/>
              <a:t>Law firms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EC6C9-44AC-4463-A62C-3A1C779D7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032" y="1994975"/>
            <a:ext cx="4117480" cy="4332938"/>
          </a:xfrm>
        </p:spPr>
        <p:txBody>
          <a:bodyPr>
            <a:normAutofit/>
          </a:bodyPr>
          <a:lstStyle/>
          <a:p>
            <a:r>
              <a:rPr lang="en-US" dirty="0"/>
              <a:t>Northside Hospital</a:t>
            </a:r>
          </a:p>
          <a:p>
            <a:r>
              <a:rPr lang="en-US" dirty="0"/>
              <a:t>On campus – school-run businesses</a:t>
            </a:r>
          </a:p>
          <a:p>
            <a:r>
              <a:rPr lang="en-US" dirty="0"/>
              <a:t>Photography studios </a:t>
            </a:r>
          </a:p>
          <a:p>
            <a:r>
              <a:rPr lang="en-US" dirty="0"/>
              <a:t>Real estate offices</a:t>
            </a:r>
          </a:p>
          <a:p>
            <a:r>
              <a:rPr lang="en-US" dirty="0"/>
              <a:t>Restaurants</a:t>
            </a:r>
          </a:p>
          <a:p>
            <a:r>
              <a:rPr lang="en-US" dirty="0"/>
              <a:t>Salons and spas</a:t>
            </a:r>
          </a:p>
          <a:p>
            <a:r>
              <a:rPr lang="en-US" dirty="0"/>
              <a:t>Sheriff’s Department</a:t>
            </a:r>
          </a:p>
          <a:p>
            <a:r>
              <a:rPr lang="en-US" dirty="0"/>
              <a:t>Siemens </a:t>
            </a:r>
          </a:p>
          <a:p>
            <a:r>
              <a:rPr lang="en-US" dirty="0"/>
              <a:t>The Place of Forsyth</a:t>
            </a:r>
          </a:p>
          <a:p>
            <a:r>
              <a:rPr lang="en-US" dirty="0"/>
              <a:t>The Collection and Halcyon businesses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17648-E66F-4343-A6F2-BB6263DA8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4" y="-132521"/>
            <a:ext cx="3207026" cy="41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6DE7D-1A54-4EB4-8C12-810A0447A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4058303"/>
            <a:ext cx="3501060" cy="26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A3C87B1F-9B24-4C18-AD41-CC8C17D24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5" b="12931"/>
          <a:stretch/>
        </p:blipFill>
        <p:spPr bwMode="auto">
          <a:xfrm>
            <a:off x="3815" y="0"/>
            <a:ext cx="74973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: Shape 55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8D0DA-D06F-4CCD-813F-133221F6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1334777"/>
            <a:ext cx="4817660" cy="977359"/>
          </a:xfrm>
        </p:spPr>
        <p:txBody>
          <a:bodyPr>
            <a:normAutofit/>
          </a:bodyPr>
          <a:lstStyle/>
          <a:p>
            <a:r>
              <a:rPr lang="en-US" b="1" dirty="0"/>
              <a:t>How do I apply?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94AF9-00CC-4C17-BB43-967FEFFA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" b="2"/>
          <a:stretch/>
        </p:blipFill>
        <p:spPr>
          <a:xfrm>
            <a:off x="7497330" y="10"/>
            <a:ext cx="4694666" cy="2285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DFBD-C3B3-41C1-9E29-B3DC32A2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2090057"/>
            <a:ext cx="4817660" cy="43202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Submit an online application by </a:t>
            </a:r>
            <a:r>
              <a:rPr lang="en-US" sz="2800" b="1" dirty="0">
                <a:solidFill>
                  <a:srgbClr val="FF0000"/>
                </a:solidFill>
              </a:rPr>
              <a:t>Wednesday, February 23, 2022!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Apply early!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County website link and QR code are at the end of this presentation.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Online application should be ready beginning Monday, January 10. 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27" name="Picture 3" descr="16d5e9da374cd76f02c1">
            <a:extLst>
              <a:ext uri="{FF2B5EF4-FFF2-40B4-BE49-F238E27FC236}">
                <a16:creationId xmlns:a16="http://schemas.microsoft.com/office/drawing/2014/main" id="{24C6BB79-8A9F-4F3A-8FF8-A07A3E889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r="3" b="10991"/>
          <a:stretch/>
        </p:blipFill>
        <p:spPr bwMode="auto">
          <a:xfrm>
            <a:off x="7501131" y="2286000"/>
            <a:ext cx="46946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F0C3DB-DD24-481C-8F78-984D9DA57A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2" r="-2" b="45985"/>
          <a:stretch/>
        </p:blipFill>
        <p:spPr>
          <a:xfrm>
            <a:off x="7501128" y="4572000"/>
            <a:ext cx="46908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4BBB-E9ED-49E3-B257-27CE9834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Does completing an application commit me to participating next year?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2974072-DB15-45F5-B2FD-8324411A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2854712"/>
            <a:ext cx="3719112" cy="1828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Not at all!</a:t>
            </a:r>
          </a:p>
          <a:p>
            <a:pPr marL="0" indent="0">
              <a:buNone/>
            </a:pPr>
            <a:r>
              <a:rPr lang="en-US" sz="2800" i="1" dirty="0"/>
              <a:t>It’s simply the first requirement to even being considered!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21A816-BD3D-4E20-8E22-D19F28FCA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464"/>
          <a:stretch/>
        </p:blipFill>
        <p:spPr>
          <a:xfrm>
            <a:off x="672571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7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B1A90C7-D50C-47B0-A71A-9FEE5BF93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2" r="39688" b="2915"/>
          <a:stretch/>
        </p:blipFill>
        <p:spPr>
          <a:xfrm>
            <a:off x="2550446" y="731842"/>
            <a:ext cx="5433365" cy="5254249"/>
          </a:xfrm>
        </p:spPr>
      </p:pic>
    </p:spTree>
    <p:extLst>
      <p:ext uri="{BB962C8B-B14F-4D97-AF65-F5344CB8AC3E}">
        <p14:creationId xmlns:p14="http://schemas.microsoft.com/office/powerpoint/2010/main" val="398158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294A-F37E-4200-95CF-CF255400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For the latest application information, info sessions, and reminders, please register for your school’s Internship Forsyth Interest Group Remind: </a:t>
            </a:r>
          </a:p>
        </p:txBody>
      </p:sp>
      <p:pic>
        <p:nvPicPr>
          <p:cNvPr id="4" name="Picture 2" descr="C:\Users\Owner\AppData\Local\Microsoft\Windows\Temporary Internet Files\Content.IE5\YBDK4BT1\IMG_5551.JPG">
            <a:extLst>
              <a:ext uri="{FF2B5EF4-FFF2-40B4-BE49-F238E27FC236}">
                <a16:creationId xmlns:a16="http://schemas.microsoft.com/office/drawing/2014/main" id="{36AADC59-020C-4B26-8F8A-F061F663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b="15634"/>
          <a:stretch/>
        </p:blipFill>
        <p:spPr bwMode="auto"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  <a:noFill/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2B0C5D9-24E1-4479-8E8B-8C33773B4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20705"/>
          <a:stretch/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F79EE1-6AC0-45FE-8BB0-BEE28C601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Owner\AppData\Local\Microsoft\Windows\Temporary Internet Files\Content.IE5\4OABSJD1\IMG_0654.JPG">
            <a:extLst>
              <a:ext uri="{FF2B5EF4-FFF2-40B4-BE49-F238E27FC236}">
                <a16:creationId xmlns:a16="http://schemas.microsoft.com/office/drawing/2014/main" id="{D39F8D81-9927-4826-A3E6-6FBD360E1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</a:blip>
          <a:srcRect t="8511" r="-4" b="35213"/>
          <a:stretch/>
        </p:blipFill>
        <p:spPr bwMode="auto"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  <a:noFill/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66F213-9FE6-4D9F-8346-B351CC0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8">
            <a:extLst>
              <a:ext uri="{FF2B5EF4-FFF2-40B4-BE49-F238E27FC236}">
                <a16:creationId xmlns:a16="http://schemas.microsoft.com/office/drawing/2014/main" id="{03F91B8C-9F3A-4995-AD65-9177B4966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56EA-0428-4BE9-A796-131BEB57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373" y="2072815"/>
            <a:ext cx="6424439" cy="405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Denmark High School:</a:t>
            </a:r>
          </a:p>
          <a:p>
            <a:pPr marL="0" indent="0">
              <a:buNone/>
            </a:pPr>
            <a:r>
              <a:rPr lang="en-US" sz="2800" dirty="0"/>
              <a:t>Text @intern4dhs to the number 81010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West Forsyth High School:</a:t>
            </a:r>
          </a:p>
          <a:p>
            <a:pPr marL="0" indent="0">
              <a:buNone/>
            </a:pPr>
            <a:r>
              <a:rPr lang="en-US" sz="2800" dirty="0"/>
              <a:t>Text @intern4wfh to the number 81010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D138F6-616B-4F36-B5EF-5F3B0FB09B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458" y="4177427"/>
            <a:ext cx="8531372" cy="162702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BBEA3-59DA-4B2E-9D1B-E4A51DE4A31F}"/>
              </a:ext>
            </a:extLst>
          </p:cNvPr>
          <p:cNvSpPr txBox="1"/>
          <p:nvPr/>
        </p:nvSpPr>
        <p:spPr>
          <a:xfrm>
            <a:off x="757252" y="855939"/>
            <a:ext cx="106237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Dianne K. King</a:t>
            </a:r>
          </a:p>
          <a:p>
            <a:r>
              <a:rPr lang="en-US" sz="2800" b="1" dirty="0"/>
              <a:t>Career Development Coordinator</a:t>
            </a:r>
          </a:p>
          <a:p>
            <a:endParaRPr lang="en-US" sz="2800" dirty="0"/>
          </a:p>
          <a:p>
            <a:r>
              <a:rPr lang="en-US" sz="2400" i="1" dirty="0"/>
              <a:t>Schools:  	</a:t>
            </a:r>
            <a:r>
              <a:rPr lang="en-US" sz="2400" dirty="0"/>
              <a:t>Denmark </a:t>
            </a:r>
            <a:r>
              <a:rPr lang="en-US" sz="2400" i="1" dirty="0"/>
              <a:t>and</a:t>
            </a:r>
            <a:r>
              <a:rPr lang="en-US" sz="2400" dirty="0"/>
              <a:t> West Forsyth High Schools</a:t>
            </a:r>
          </a:p>
          <a:p>
            <a:r>
              <a:rPr lang="en-US" sz="2400" i="1" dirty="0"/>
              <a:t>Email:  	</a:t>
            </a:r>
            <a:r>
              <a:rPr lang="en-US" sz="2400" dirty="0">
                <a:hlinkClick r:id="rId3"/>
              </a:rPr>
              <a:t>dking80@forsyth.k12.ga.us</a:t>
            </a:r>
            <a:endParaRPr lang="en-US" sz="2400" dirty="0"/>
          </a:p>
          <a:p>
            <a:r>
              <a:rPr lang="en-US" sz="2400" i="1" dirty="0"/>
              <a:t>Website: 	</a:t>
            </a:r>
            <a:r>
              <a:rPr lang="en-US" sz="2400" dirty="0">
                <a:hlinkClick r:id="rId4"/>
              </a:rPr>
              <a:t>https://dkingcdc.weebly.com/internships--mentorships.html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20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1560-E321-4FAE-9334-CF94C476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43AEC6-B809-4602-B9A3-6B14DAAE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941" y="2882181"/>
            <a:ext cx="3793322" cy="20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7FF7-B907-4B65-8A28-756C6B0E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DD41-52AA-4EED-8D61-293D0779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1620434"/>
            <a:ext cx="8463619" cy="3880773"/>
          </a:xfrm>
        </p:spPr>
        <p:txBody>
          <a:bodyPr/>
          <a:lstStyle/>
          <a:p>
            <a:r>
              <a:rPr lang="en-US" dirty="0"/>
              <a:t>Who am I?</a:t>
            </a:r>
          </a:p>
          <a:p>
            <a:r>
              <a:rPr lang="en-US" dirty="0"/>
              <a:t>What is an internship?</a:t>
            </a:r>
          </a:p>
          <a:p>
            <a:r>
              <a:rPr lang="en-US" dirty="0"/>
              <a:t>Why consider an internship?</a:t>
            </a:r>
          </a:p>
          <a:p>
            <a:r>
              <a:rPr lang="en-US" dirty="0"/>
              <a:t>Who may participate in an internship?</a:t>
            </a:r>
          </a:p>
          <a:p>
            <a:r>
              <a:rPr lang="en-US" dirty="0"/>
              <a:t>What are the course/internship expectations?</a:t>
            </a:r>
          </a:p>
          <a:p>
            <a:r>
              <a:rPr lang="en-US" dirty="0"/>
              <a:t>Where do students intern?</a:t>
            </a:r>
          </a:p>
          <a:p>
            <a:r>
              <a:rPr lang="en-US" dirty="0"/>
              <a:t>How do students apply?</a:t>
            </a:r>
          </a:p>
          <a:p>
            <a:r>
              <a:rPr lang="en-US" dirty="0"/>
              <a:t>How do parents/students register for Remind to get the latest information?</a:t>
            </a:r>
          </a:p>
        </p:txBody>
      </p:sp>
    </p:spTree>
    <p:extLst>
      <p:ext uri="{BB962C8B-B14F-4D97-AF65-F5344CB8AC3E}">
        <p14:creationId xmlns:p14="http://schemas.microsoft.com/office/powerpoint/2010/main" val="95246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A74C-8C9C-457F-9B01-898DEBA0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83F-FE6F-49FF-A48D-1046CB9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1488613"/>
            <a:ext cx="8463619" cy="475978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CDC for 2 awesome schools – DHS and WFHS</a:t>
            </a:r>
          </a:p>
          <a:p>
            <a:r>
              <a:rPr lang="en-US" sz="2400" dirty="0"/>
              <a:t>I love helping students find their passion!</a:t>
            </a:r>
            <a:endParaRPr lang="en-US" sz="3200" dirty="0"/>
          </a:p>
          <a:p>
            <a:pPr lvl="0"/>
            <a:r>
              <a:rPr lang="en-US" sz="2400" dirty="0"/>
              <a:t>Website:  </a:t>
            </a:r>
            <a:r>
              <a:rPr lang="en-US" sz="2800" dirty="0">
                <a:hlinkClick r:id="rId2"/>
              </a:rPr>
              <a:t>https://dkingcdc.weebly.com/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A2BC76-B7A2-4691-87DB-886A9BB4D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43679"/>
              </p:ext>
            </p:extLst>
          </p:nvPr>
        </p:nvGraphicFramePr>
        <p:xfrm>
          <a:off x="812798" y="3103019"/>
          <a:ext cx="825466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331">
                  <a:extLst>
                    <a:ext uri="{9D8B030D-6E8A-4147-A177-3AD203B41FA5}">
                      <a16:colId xmlns:a16="http://schemas.microsoft.com/office/drawing/2014/main" val="2581411320"/>
                    </a:ext>
                  </a:extLst>
                </a:gridCol>
                <a:gridCol w="4127331">
                  <a:extLst>
                    <a:ext uri="{9D8B030D-6E8A-4147-A177-3AD203B41FA5}">
                      <a16:colId xmlns:a16="http://schemas.microsoft.com/office/drawing/2014/main" val="1803171579"/>
                    </a:ext>
                  </a:extLst>
                </a:gridCol>
              </a:tblGrid>
              <a:tr h="821489">
                <a:tc>
                  <a:txBody>
                    <a:bodyPr/>
                    <a:lstStyle/>
                    <a:p>
                      <a:r>
                        <a:rPr lang="en-US" b="1" dirty="0"/>
                        <a:t>Dr. </a:t>
                      </a:r>
                      <a:r>
                        <a:rPr lang="en-US" b="1" dirty="0" err="1"/>
                        <a:t>Marelle</a:t>
                      </a:r>
                      <a:r>
                        <a:rPr lang="en-US" b="1" dirty="0"/>
                        <a:t> Bowers</a:t>
                      </a:r>
                    </a:p>
                    <a:p>
                      <a:r>
                        <a:rPr lang="en-US" i="1" dirty="0"/>
                        <a:t>Email:</a:t>
                      </a:r>
                      <a:r>
                        <a:rPr lang="en-US" dirty="0"/>
                        <a:t>  </a:t>
                      </a:r>
                      <a:r>
                        <a:rPr lang="en-US" dirty="0">
                          <a:hlinkClick r:id="rId3"/>
                        </a:rPr>
                        <a:t>f38182@forsyth.k12.ga.us</a:t>
                      </a:r>
                      <a:endParaRPr lang="en-US" dirty="0"/>
                    </a:p>
                    <a:p>
                      <a:r>
                        <a:rPr lang="en-US" dirty="0"/>
                        <a:t>Alliance Academy for Innovation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Dr. Nancy Ruff</a:t>
                      </a:r>
                    </a:p>
                    <a:p>
                      <a:r>
                        <a:rPr lang="en-US" i="1" dirty="0"/>
                        <a:t>Email:</a:t>
                      </a:r>
                      <a:r>
                        <a:rPr lang="en-US" dirty="0"/>
                        <a:t>  </a:t>
                      </a:r>
                      <a:r>
                        <a:rPr lang="en-US" dirty="0">
                          <a:hlinkClick r:id="rId4"/>
                        </a:rPr>
                        <a:t>nruff@forsyth.k12.ga.us</a:t>
                      </a:r>
                      <a:endParaRPr lang="en-US" dirty="0"/>
                    </a:p>
                    <a:p>
                      <a:r>
                        <a:rPr lang="en-US" dirty="0"/>
                        <a:t>South Forsyth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98558"/>
                  </a:ext>
                </a:extLst>
              </a:tr>
              <a:tr h="656949">
                <a:tc>
                  <a:txBody>
                    <a:bodyPr/>
                    <a:lstStyle/>
                    <a:p>
                      <a:r>
                        <a:rPr lang="en-US" dirty="0"/>
                        <a:t>​</a:t>
                      </a:r>
                      <a:r>
                        <a:rPr lang="en-US" b="1" dirty="0"/>
                        <a:t>Hailey Brock</a:t>
                      </a:r>
                    </a:p>
                    <a:p>
                      <a:r>
                        <a:rPr lang="en-US" i="1" dirty="0"/>
                        <a:t>Email:</a:t>
                      </a:r>
                      <a:r>
                        <a:rPr lang="en-US" dirty="0"/>
                        <a:t>  </a:t>
                      </a:r>
                      <a:r>
                        <a:rPr lang="en-US" dirty="0">
                          <a:hlinkClick r:id="rId5"/>
                        </a:rPr>
                        <a:t>​f39417@forsyth.k12.ga.us</a:t>
                      </a:r>
                      <a:endParaRPr lang="en-US" dirty="0"/>
                    </a:p>
                    <a:p>
                      <a:r>
                        <a:rPr lang="en-US" dirty="0"/>
                        <a:t>East Forsyth HS and North Forsyth HS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Lauren Westbrook</a:t>
                      </a:r>
                    </a:p>
                    <a:p>
                      <a:r>
                        <a:rPr lang="en-US" dirty="0"/>
                        <a:t>​</a:t>
                      </a:r>
                      <a:r>
                        <a:rPr lang="en-US" i="1" dirty="0"/>
                        <a:t>Email:  </a:t>
                      </a:r>
                      <a:r>
                        <a:rPr lang="en-US" dirty="0">
                          <a:hlinkClick r:id="rId6"/>
                        </a:rPr>
                        <a:t>lwestbrook@forsyth.k12.ga.us</a:t>
                      </a:r>
                      <a:endParaRPr lang="en-US" dirty="0"/>
                    </a:p>
                    <a:p>
                      <a:r>
                        <a:rPr lang="en-US" dirty="0"/>
                        <a:t>Forsyth Central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104806"/>
                  </a:ext>
                </a:extLst>
              </a:tr>
              <a:tr h="631915">
                <a:tc>
                  <a:txBody>
                    <a:bodyPr/>
                    <a:lstStyle/>
                    <a:p>
                      <a:r>
                        <a:rPr lang="en-US" b="1" dirty="0"/>
                        <a:t>Susan Fagan</a:t>
                      </a:r>
                      <a:r>
                        <a:rPr lang="en-US" dirty="0"/>
                        <a:t> </a:t>
                      </a:r>
                    </a:p>
                    <a:p>
                      <a:r>
                        <a:rPr lang="en-US" i="1" dirty="0"/>
                        <a:t>Email:</a:t>
                      </a:r>
                      <a:r>
                        <a:rPr lang="en-US" dirty="0"/>
                        <a:t>  </a:t>
                      </a:r>
                      <a:r>
                        <a:rPr lang="en-US" dirty="0">
                          <a:hlinkClick r:id="rId7"/>
                        </a:rPr>
                        <a:t>sfagan@forsyth.k12.ga.us</a:t>
                      </a:r>
                      <a:endParaRPr lang="en-US" dirty="0"/>
                    </a:p>
                    <a:p>
                      <a:r>
                        <a:rPr lang="en-US" dirty="0"/>
                        <a:t>Lambert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6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05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523B-7EDC-4F2D-8F9F-BB67A4A5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internship?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3B5E-1453-40B8-926B-18FBCC74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1434455"/>
            <a:ext cx="8463617" cy="48139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internship is a work experience opportunity offered by an organization.  It may be:</a:t>
            </a:r>
          </a:p>
          <a:p>
            <a:pPr marL="685800" lvl="1"/>
            <a:r>
              <a:rPr lang="en-US" dirty="0"/>
              <a:t>paid </a:t>
            </a:r>
            <a:r>
              <a:rPr lang="en-US" i="1" dirty="0"/>
              <a:t>or</a:t>
            </a:r>
            <a:r>
              <a:rPr lang="en-US" dirty="0"/>
              <a:t> unpaid</a:t>
            </a:r>
          </a:p>
          <a:p>
            <a:pPr marL="685800" lvl="1"/>
            <a:r>
              <a:rPr lang="en-US" dirty="0"/>
              <a:t>in person </a:t>
            </a:r>
            <a:r>
              <a:rPr lang="en-US" i="1" dirty="0"/>
              <a:t>or</a:t>
            </a:r>
            <a:r>
              <a:rPr lang="en-US" dirty="0"/>
              <a:t> virtual</a:t>
            </a:r>
          </a:p>
          <a:p>
            <a:pPr marL="685800" lvl="1"/>
            <a:r>
              <a:rPr lang="en-US" dirty="0"/>
              <a:t>off campus </a:t>
            </a:r>
            <a:r>
              <a:rPr lang="en-US" i="1" dirty="0"/>
              <a:t>or</a:t>
            </a:r>
            <a:r>
              <a:rPr lang="en-US" dirty="0"/>
              <a:t> on campus in a school enterprise (school store/print shop/etc.)</a:t>
            </a:r>
          </a:p>
          <a:p>
            <a:pPr marL="285750"/>
            <a:r>
              <a:rPr lang="en-US" dirty="0"/>
              <a:t>The State of Georgia calls all internships Work-Based Learning (WBL).</a:t>
            </a:r>
          </a:p>
          <a:p>
            <a:pPr marL="285750"/>
            <a:r>
              <a:rPr lang="en-US" dirty="0"/>
              <a:t>Forsyth County Schools has two WBL programs:</a:t>
            </a:r>
          </a:p>
          <a:p>
            <a:pPr marL="685800" lvl="1"/>
            <a:r>
              <a:rPr lang="en-US" dirty="0"/>
              <a:t>Internship Forsyth – </a:t>
            </a:r>
            <a:r>
              <a:rPr lang="en-US" b="1" dirty="0"/>
              <a:t>most students apply for this program – Examples:</a:t>
            </a:r>
          </a:p>
          <a:p>
            <a:pPr marL="1085850" lvl="2"/>
            <a:r>
              <a:rPr lang="en-US" b="1" dirty="0"/>
              <a:t>Marketing student working at Chick-fil-A </a:t>
            </a:r>
            <a:r>
              <a:rPr lang="en-US" b="1" i="1" dirty="0"/>
              <a:t>for pay.</a:t>
            </a:r>
          </a:p>
          <a:p>
            <a:pPr marL="1085850" lvl="2"/>
            <a:r>
              <a:rPr lang="en-US" b="1" dirty="0"/>
              <a:t>Marketing student working in a Marketing firm </a:t>
            </a:r>
            <a:r>
              <a:rPr lang="en-US" b="1" i="1" dirty="0"/>
              <a:t>for experience.</a:t>
            </a:r>
          </a:p>
          <a:p>
            <a:pPr marL="685800" lvl="1"/>
            <a:r>
              <a:rPr lang="en-US" dirty="0"/>
              <a:t>Mentorship Forsyth – includes a year-long capstone research project </a:t>
            </a:r>
          </a:p>
          <a:p>
            <a:pPr marL="285750"/>
            <a:endParaRPr lang="en-US" dirty="0"/>
          </a:p>
          <a:p>
            <a:pPr marL="2857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3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523B-7EDC-4F2D-8F9F-BB67A4A5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an internship?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3B5E-1453-40B8-926B-18FBCC74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1270000"/>
            <a:ext cx="8463619" cy="5277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Course credit that fits your schedule – up to 3 periods a 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One period = 5 hours of work/internship a week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Two periods = 10 hours of work/internship a week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Three periods = 15 hours of work/internship a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Job shadow (unpaid) or work (paid) opportunities qualify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position may qualify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Gain marketable skills, while in high school, that match current and future career demands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Assist with college/career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Networking opportunity that can lead to other opportunities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Connects classroom learning to an on-the-job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may be a great fit if you are going to be an off-campus students next year taking virtual or dual enrollment courses.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Looks great on job applications and resumes!</a:t>
            </a:r>
          </a:p>
          <a:p>
            <a:pPr marL="0" indent="0">
              <a:buNone/>
            </a:pPr>
            <a:endParaRPr lang="en-US" dirty="0"/>
          </a:p>
          <a:p>
            <a:pPr marL="285750"/>
            <a:endParaRPr lang="en-US" dirty="0"/>
          </a:p>
          <a:p>
            <a:pPr marL="2857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8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C858D-3CB7-4D87-881D-8F76562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45" y="34335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FF2A-009D-4058-95D1-BFEE22B3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718958"/>
            <a:ext cx="4431236" cy="479569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50% of students begin college undecided about their major.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33% of college students change their major at least once.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Students are often unaware that certain careers don’t require a 4-year degree.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Internships can often help students save time and money!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79464A-F78A-423B-B34A-E6A1C659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718958"/>
            <a:ext cx="5143500" cy="34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C599-EFB0-4947-807B-528B7B41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262" y="721646"/>
            <a:ext cx="4351185" cy="12903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Who Benefits from an Internship Forsyth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8309-3529-4539-93A1-931681FC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262" y="2494596"/>
            <a:ext cx="5098941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Most students!</a:t>
            </a:r>
          </a:p>
          <a:p>
            <a:r>
              <a:rPr lang="en-US" sz="2800" dirty="0"/>
              <a:t>Students who have or will complete a career pathway</a:t>
            </a:r>
          </a:p>
          <a:p>
            <a:r>
              <a:rPr lang="en-US" sz="2800" dirty="0"/>
              <a:t>Students who are interested in pursuing a career in their pathway and want to learn more</a:t>
            </a:r>
          </a:p>
          <a:p>
            <a:r>
              <a:rPr lang="en-US" sz="2800" dirty="0"/>
              <a:t>Students who have a qualifying position they enjoy and want to continue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BD199F5-B923-4166-AFEE-CC57024F5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r="4063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7995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1B67-C5FD-4FCA-907F-825994A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829" y="360218"/>
            <a:ext cx="5394940" cy="1191491"/>
          </a:xfrm>
        </p:spPr>
        <p:txBody>
          <a:bodyPr>
            <a:normAutofit/>
          </a:bodyPr>
          <a:lstStyle/>
          <a:p>
            <a:r>
              <a:rPr lang="en-US" b="1" dirty="0"/>
              <a:t>Who may participate?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75F5-C965-48E3-A26C-DEEBE49E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127441"/>
            <a:ext cx="5848007" cy="54856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Juniors and Seniors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/>
              <a:t>(Must be 16 by September 1)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Students must have completed at least one course in a pathway; two courses are preferred.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Preference is given to students pursuing a career (CTAE) pathway; but other qualifying pathways include fine arts, world language, and AP.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Students must have reliable transportation.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Students are selected based on academic record, attendance, and teacher recommendations.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Students must demonstrate a positive attitude, a strong work ethic, and be able to work well with adults.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8316-1469-449E-ACD1-6CD032278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42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8268" y="258418"/>
            <a:ext cx="10739297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What are the expectations?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219199"/>
            <a:ext cx="9351264" cy="53803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Work/job shadow at least 5 hours per week for every internship period…up to 3 periods.</a:t>
            </a:r>
          </a:p>
          <a:p>
            <a:pPr marL="457200" lvl="1" indent="0">
              <a:buNone/>
            </a:pPr>
            <a:r>
              <a:rPr lang="en-US" sz="2600" i="1" dirty="0"/>
              <a:t>Note:  Internship hours can be anytime during the week.</a:t>
            </a:r>
          </a:p>
          <a:p>
            <a:r>
              <a:rPr lang="en-US" sz="2800" dirty="0"/>
              <a:t>Submit monthly documentation of internship hours.</a:t>
            </a:r>
          </a:p>
          <a:p>
            <a:r>
              <a:rPr lang="en-US" sz="2800" dirty="0"/>
              <a:t>Be evaluated by your supervisor/mentor quarterly.</a:t>
            </a:r>
          </a:p>
          <a:p>
            <a:r>
              <a:rPr lang="en-US" sz="2800" dirty="0"/>
              <a:t>Complete monthly assignments related to general employment skills and knowledge.  </a:t>
            </a:r>
          </a:p>
          <a:p>
            <a:r>
              <a:rPr lang="en-US" sz="2800" dirty="0"/>
              <a:t>Attend monthly meetings.</a:t>
            </a:r>
          </a:p>
          <a:p>
            <a:r>
              <a:rPr lang="en-US" sz="2800" dirty="0"/>
              <a:t>Participate in mock interviews.</a:t>
            </a:r>
          </a:p>
          <a:p>
            <a:r>
              <a:rPr lang="en-US" sz="2800" dirty="0"/>
              <a:t>Mentorship Forsyth – includes year-long capstone research project.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9648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F0"/>
      </a:accent1>
      <a:accent2>
        <a:srgbClr val="54A021"/>
      </a:accent2>
      <a:accent3>
        <a:srgbClr val="000000"/>
      </a:accent3>
      <a:accent4>
        <a:srgbClr val="000000"/>
      </a:accent4>
      <a:accent5>
        <a:srgbClr val="C42F1A"/>
      </a:accent5>
      <a:accent6>
        <a:srgbClr val="918655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849</Words>
  <Application>Microsoft Office PowerPoint</Application>
  <PresentationFormat>Widescreen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Agenda</vt:lpstr>
      <vt:lpstr>Who am I?</vt:lpstr>
      <vt:lpstr>What is an internship?</vt:lpstr>
      <vt:lpstr>Why consider an internship?</vt:lpstr>
      <vt:lpstr>Did you Know?</vt:lpstr>
      <vt:lpstr>Who Benefits from an Internship Forsyth experience?</vt:lpstr>
      <vt:lpstr>Who may participate?</vt:lpstr>
      <vt:lpstr>What are the expectations?</vt:lpstr>
      <vt:lpstr>Where do Students Intern? Everywhere…</vt:lpstr>
      <vt:lpstr>How do I apply?</vt:lpstr>
      <vt:lpstr>Does completing an application commit me to participating next year? </vt:lpstr>
      <vt:lpstr>PowerPoint Presentation</vt:lpstr>
      <vt:lpstr>For the latest application information, info sessions, and reminders, please register for your school’s Internship Forsyth Interest Group Remind: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Dianne</dc:creator>
  <cp:lastModifiedBy>King, Dianne</cp:lastModifiedBy>
  <cp:revision>59</cp:revision>
  <dcterms:created xsi:type="dcterms:W3CDTF">2021-01-13T20:49:39Z</dcterms:created>
  <dcterms:modified xsi:type="dcterms:W3CDTF">2021-12-21T14:31:32Z</dcterms:modified>
</cp:coreProperties>
</file>