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57" r:id="rId4"/>
    <p:sldId id="269" r:id="rId5"/>
    <p:sldId id="262" r:id="rId6"/>
    <p:sldId id="258" r:id="rId7"/>
    <p:sldId id="260" r:id="rId8"/>
    <p:sldId id="263" r:id="rId9"/>
    <p:sldId id="261" r:id="rId10"/>
    <p:sldId id="274" r:id="rId11"/>
    <p:sldId id="267" r:id="rId12"/>
    <p:sldId id="270" r:id="rId13"/>
    <p:sldId id="265" r:id="rId14"/>
    <p:sldId id="275" r:id="rId15"/>
    <p:sldId id="264" r:id="rId16"/>
    <p:sldId id="266" r:id="rId17"/>
    <p:sldId id="268" r:id="rId18"/>
    <p:sldId id="273" r:id="rId19"/>
    <p:sldId id="271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, Dianne" initials="KD" lastIdx="1" clrIdx="0">
    <p:extLst>
      <p:ext uri="{19B8F6BF-5375-455C-9EA6-DF929625EA0E}">
        <p15:presenceInfo xmlns:p15="http://schemas.microsoft.com/office/powerpoint/2012/main" userId="S::DKing80@forsythk12.org::e28b6bcd-70cb-436b-8e18-44df0942f4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1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20" y="102"/>
      </p:cViewPr>
      <p:guideLst/>
    </p:cSldViewPr>
  </p:slideViewPr>
  <p:outlineViewPr>
    <p:cViewPr>
      <p:scale>
        <a:sx n="33" d="100"/>
        <a:sy n="33" d="100"/>
      </p:scale>
      <p:origin x="0" y="-1722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77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0791F0-C8BD-45E0-83E4-F7B0170CD1D3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5BC500E-7104-41C6-AC67-E97041AB9C67}">
      <dgm:prSet/>
      <dgm:spPr/>
      <dgm:t>
        <a:bodyPr/>
        <a:lstStyle/>
        <a:p>
          <a:r>
            <a:rPr lang="en-US" dirty="0"/>
            <a:t>Mandatory Monthly Meetings</a:t>
          </a:r>
        </a:p>
      </dgm:t>
    </dgm:pt>
    <dgm:pt modelId="{14BA2C6D-52E3-443A-A9A5-D30982EB05C3}" type="parTrans" cxnId="{9C740D9C-0B8C-44BC-9136-4BF9E4A27D8A}">
      <dgm:prSet/>
      <dgm:spPr/>
      <dgm:t>
        <a:bodyPr/>
        <a:lstStyle/>
        <a:p>
          <a:endParaRPr lang="en-US"/>
        </a:p>
      </dgm:t>
    </dgm:pt>
    <dgm:pt modelId="{44ECFD83-49E2-4C54-892C-232E084495D8}" type="sibTrans" cxnId="{9C740D9C-0B8C-44BC-9136-4BF9E4A27D8A}">
      <dgm:prSet/>
      <dgm:spPr/>
      <dgm:t>
        <a:bodyPr/>
        <a:lstStyle/>
        <a:p>
          <a:endParaRPr lang="en-US"/>
        </a:p>
      </dgm:t>
    </dgm:pt>
    <dgm:pt modelId="{C1662EA0-40A6-45A3-8D0C-E0946F0292D1}">
      <dgm:prSet/>
      <dgm:spPr/>
      <dgm:t>
        <a:bodyPr/>
        <a:lstStyle/>
        <a:p>
          <a:r>
            <a:rPr lang="en-US" b="1" dirty="0"/>
            <a:t>Purpose:  </a:t>
          </a:r>
          <a:r>
            <a:rPr lang="en-US" dirty="0"/>
            <a:t>To keep us on track for upcoming events/assignments.</a:t>
          </a:r>
        </a:p>
      </dgm:t>
    </dgm:pt>
    <dgm:pt modelId="{66EAA448-A5D0-48C2-A2DD-AF5CF1D3E3A4}" type="parTrans" cxnId="{9A63628C-8481-4148-A236-768D8891D54D}">
      <dgm:prSet/>
      <dgm:spPr/>
      <dgm:t>
        <a:bodyPr/>
        <a:lstStyle/>
        <a:p>
          <a:endParaRPr lang="en-US"/>
        </a:p>
      </dgm:t>
    </dgm:pt>
    <dgm:pt modelId="{C4607B0A-9763-4A3F-B7E6-7AC39FB8FEDB}" type="sibTrans" cxnId="{9A63628C-8481-4148-A236-768D8891D54D}">
      <dgm:prSet/>
      <dgm:spPr/>
      <dgm:t>
        <a:bodyPr/>
        <a:lstStyle/>
        <a:p>
          <a:endParaRPr lang="en-US"/>
        </a:p>
      </dgm:t>
    </dgm:pt>
    <dgm:pt modelId="{1C7652E3-70D8-47F3-ADD1-86A6660A4A12}">
      <dgm:prSet/>
      <dgm:spPr/>
      <dgm:t>
        <a:bodyPr/>
        <a:lstStyle/>
        <a:p>
          <a:r>
            <a:rPr lang="en-US" b="1" dirty="0"/>
            <a:t>When:  </a:t>
          </a:r>
          <a:endParaRPr lang="en-US" dirty="0"/>
        </a:p>
      </dgm:t>
    </dgm:pt>
    <dgm:pt modelId="{63E381C8-072B-4E52-895D-1C224C8A0375}" type="parTrans" cxnId="{D0FB1DE2-120B-4D4A-80C6-3F3286D98AAC}">
      <dgm:prSet/>
      <dgm:spPr/>
      <dgm:t>
        <a:bodyPr/>
        <a:lstStyle/>
        <a:p>
          <a:endParaRPr lang="en-US"/>
        </a:p>
      </dgm:t>
    </dgm:pt>
    <dgm:pt modelId="{BC383DB7-5DF2-44F3-A041-319DF7DAD969}" type="sibTrans" cxnId="{D0FB1DE2-120B-4D4A-80C6-3F3286D98AAC}">
      <dgm:prSet/>
      <dgm:spPr/>
      <dgm:t>
        <a:bodyPr/>
        <a:lstStyle/>
        <a:p>
          <a:endParaRPr lang="en-US"/>
        </a:p>
      </dgm:t>
    </dgm:pt>
    <dgm:pt modelId="{727576F0-20B6-49C1-925B-A89B8D655BC0}">
      <dgm:prSet/>
      <dgm:spPr/>
      <dgm:t>
        <a:bodyPr/>
        <a:lstStyle/>
        <a:p>
          <a:r>
            <a:rPr lang="en-US" dirty="0"/>
            <a:t>Schedule and Details will be uploaded in </a:t>
          </a:r>
          <a:r>
            <a:rPr lang="en-US" dirty="0" err="1"/>
            <a:t>itsLearning</a:t>
          </a:r>
          <a:r>
            <a:rPr lang="en-US" dirty="0"/>
            <a:t> when ready.  </a:t>
          </a:r>
        </a:p>
      </dgm:t>
    </dgm:pt>
    <dgm:pt modelId="{BFFE9FC0-CFC9-43B6-9972-8322854B7EA1}" type="parTrans" cxnId="{CC64F42D-83AD-4A55-8CD8-13B7AA44D853}">
      <dgm:prSet/>
      <dgm:spPr/>
      <dgm:t>
        <a:bodyPr/>
        <a:lstStyle/>
        <a:p>
          <a:endParaRPr lang="en-US"/>
        </a:p>
      </dgm:t>
    </dgm:pt>
    <dgm:pt modelId="{E37BBF74-A04C-4FFD-985E-C055B6991799}" type="sibTrans" cxnId="{CC64F42D-83AD-4A55-8CD8-13B7AA44D853}">
      <dgm:prSet/>
      <dgm:spPr/>
      <dgm:t>
        <a:bodyPr/>
        <a:lstStyle/>
        <a:p>
          <a:endParaRPr lang="en-US"/>
        </a:p>
      </dgm:t>
    </dgm:pt>
    <dgm:pt modelId="{1044665E-C29D-47C1-9034-FF29161D5980}">
      <dgm:prSet/>
      <dgm:spPr/>
      <dgm:t>
        <a:bodyPr/>
        <a:lstStyle/>
        <a:p>
          <a:r>
            <a:rPr lang="en-US" dirty="0"/>
            <a:t>Our first meeting will be August 20 – Off campus – discuss in a minute</a:t>
          </a:r>
        </a:p>
      </dgm:t>
    </dgm:pt>
    <dgm:pt modelId="{F276CABF-0E05-4BA0-800E-C57224833A9E}" type="parTrans" cxnId="{8E9FE452-0443-4E14-8BB9-C2EEF48AC0BC}">
      <dgm:prSet/>
      <dgm:spPr/>
      <dgm:t>
        <a:bodyPr/>
        <a:lstStyle/>
        <a:p>
          <a:endParaRPr lang="en-US"/>
        </a:p>
      </dgm:t>
    </dgm:pt>
    <dgm:pt modelId="{27B12B4D-F630-4758-814D-FF465DC1159E}" type="sibTrans" cxnId="{8E9FE452-0443-4E14-8BB9-C2EEF48AC0BC}">
      <dgm:prSet/>
      <dgm:spPr/>
      <dgm:t>
        <a:bodyPr/>
        <a:lstStyle/>
        <a:p>
          <a:endParaRPr lang="en-US"/>
        </a:p>
      </dgm:t>
    </dgm:pt>
    <dgm:pt modelId="{0E26E39B-0E89-48DC-8219-7E1AA60AE4F1}">
      <dgm:prSet/>
      <dgm:spPr/>
      <dgm:t>
        <a:bodyPr/>
        <a:lstStyle/>
        <a:p>
          <a:r>
            <a:rPr lang="en-US" dirty="0"/>
            <a:t>Our regular meetings will be once a month -  Tuesdays for WFHS and Thursdays for DHS.</a:t>
          </a:r>
        </a:p>
      </dgm:t>
    </dgm:pt>
    <dgm:pt modelId="{F56ABE45-040B-47FA-BEE3-63E1B6B33630}" type="parTrans" cxnId="{E28F173D-328A-4896-95E5-D78E7E00A8A8}">
      <dgm:prSet/>
      <dgm:spPr/>
      <dgm:t>
        <a:bodyPr/>
        <a:lstStyle/>
        <a:p>
          <a:endParaRPr lang="en-US"/>
        </a:p>
      </dgm:t>
    </dgm:pt>
    <dgm:pt modelId="{71061B9F-0BE9-4C7A-B65E-63A9A6828432}" type="sibTrans" cxnId="{E28F173D-328A-4896-95E5-D78E7E00A8A8}">
      <dgm:prSet/>
      <dgm:spPr/>
      <dgm:t>
        <a:bodyPr/>
        <a:lstStyle/>
        <a:p>
          <a:endParaRPr lang="en-US"/>
        </a:p>
      </dgm:t>
    </dgm:pt>
    <dgm:pt modelId="{CD18BE5D-AF20-4F66-A62B-B8EF5F12B8F9}">
      <dgm:prSet/>
      <dgm:spPr/>
      <dgm:t>
        <a:bodyPr/>
        <a:lstStyle/>
        <a:p>
          <a:r>
            <a:rPr lang="en-US" dirty="0"/>
            <a:t>They will not be long – 15-20 minutes </a:t>
          </a:r>
        </a:p>
      </dgm:t>
    </dgm:pt>
    <dgm:pt modelId="{D2F3DA12-0673-4B44-BCD5-99EECCB55207}" type="parTrans" cxnId="{1A7E5546-C939-45E2-BAAC-A4D1954A6599}">
      <dgm:prSet/>
      <dgm:spPr/>
      <dgm:t>
        <a:bodyPr/>
        <a:lstStyle/>
        <a:p>
          <a:endParaRPr lang="en-US"/>
        </a:p>
      </dgm:t>
    </dgm:pt>
    <dgm:pt modelId="{7A932A7C-C7EE-4AFE-B64D-98C1B5544156}" type="sibTrans" cxnId="{1A7E5546-C939-45E2-BAAC-A4D1954A6599}">
      <dgm:prSet/>
      <dgm:spPr/>
      <dgm:t>
        <a:bodyPr/>
        <a:lstStyle/>
        <a:p>
          <a:endParaRPr lang="en-US"/>
        </a:p>
      </dgm:t>
    </dgm:pt>
    <dgm:pt modelId="{F4666FEC-08DB-470D-898E-A8E4BAAFCAA1}">
      <dgm:prSet/>
      <dgm:spPr/>
      <dgm:t>
        <a:bodyPr/>
        <a:lstStyle/>
        <a:p>
          <a:r>
            <a:rPr lang="en-US" b="1" dirty="0"/>
            <a:t>Where:  </a:t>
          </a:r>
          <a:r>
            <a:rPr lang="en-US" dirty="0"/>
            <a:t>TBD</a:t>
          </a:r>
        </a:p>
      </dgm:t>
    </dgm:pt>
    <dgm:pt modelId="{E44C62CD-D4F9-4E8F-B735-EADD7A864F93}" type="parTrans" cxnId="{91C12AFE-E5AC-456B-AC8E-70BEF45BEB4E}">
      <dgm:prSet/>
      <dgm:spPr/>
      <dgm:t>
        <a:bodyPr/>
        <a:lstStyle/>
        <a:p>
          <a:endParaRPr lang="en-US"/>
        </a:p>
      </dgm:t>
    </dgm:pt>
    <dgm:pt modelId="{2407250B-59FD-443A-8F34-1167ADAB9D52}" type="sibTrans" cxnId="{91C12AFE-E5AC-456B-AC8E-70BEF45BEB4E}">
      <dgm:prSet/>
      <dgm:spPr/>
      <dgm:t>
        <a:bodyPr/>
        <a:lstStyle/>
        <a:p>
          <a:endParaRPr lang="en-US"/>
        </a:p>
      </dgm:t>
    </dgm:pt>
    <dgm:pt modelId="{2838F14C-0E8C-4E46-878E-2875659D1F4D}">
      <dgm:prSet/>
      <dgm:spPr/>
      <dgm:t>
        <a:bodyPr/>
        <a:lstStyle/>
        <a:p>
          <a:r>
            <a:rPr lang="en-US" b="1" dirty="0"/>
            <a:t>There will always be a virtual option!  </a:t>
          </a:r>
          <a:endParaRPr lang="en-US" dirty="0"/>
        </a:p>
      </dgm:t>
    </dgm:pt>
    <dgm:pt modelId="{2E270077-0E83-4A0E-9FC6-6E960026619C}" type="parTrans" cxnId="{E102D728-0526-4D51-A02D-EE38D1902555}">
      <dgm:prSet/>
      <dgm:spPr/>
      <dgm:t>
        <a:bodyPr/>
        <a:lstStyle/>
        <a:p>
          <a:endParaRPr lang="en-US"/>
        </a:p>
      </dgm:t>
    </dgm:pt>
    <dgm:pt modelId="{B76E5279-5292-4F96-ABE6-0AE78767F2DE}" type="sibTrans" cxnId="{E102D728-0526-4D51-A02D-EE38D1902555}">
      <dgm:prSet/>
      <dgm:spPr/>
      <dgm:t>
        <a:bodyPr/>
        <a:lstStyle/>
        <a:p>
          <a:endParaRPr lang="en-US"/>
        </a:p>
      </dgm:t>
    </dgm:pt>
    <dgm:pt modelId="{B83BCE74-81AF-4363-B231-0E0E96666E77}">
      <dgm:prSet/>
      <dgm:spPr/>
      <dgm:t>
        <a:bodyPr/>
        <a:lstStyle/>
        <a:p>
          <a:r>
            <a:rPr lang="en-US" dirty="0"/>
            <a:t>Can always schedule additional appointments if needed </a:t>
          </a:r>
          <a:r>
            <a:rPr lang="en-US" dirty="0">
              <a:sym typeface="Wingdings" panose="05000000000000000000" pitchFamily="2" charset="2"/>
            </a:rPr>
            <a:t></a:t>
          </a:r>
          <a:endParaRPr lang="en-US" dirty="0"/>
        </a:p>
      </dgm:t>
    </dgm:pt>
    <dgm:pt modelId="{582BA793-360D-456F-9478-AEF9A86E3712}" type="parTrans" cxnId="{FF9CAE5C-DBFB-4B95-8692-80D030D60340}">
      <dgm:prSet/>
      <dgm:spPr/>
      <dgm:t>
        <a:bodyPr/>
        <a:lstStyle/>
        <a:p>
          <a:endParaRPr lang="en-US"/>
        </a:p>
      </dgm:t>
    </dgm:pt>
    <dgm:pt modelId="{0ACA2AE3-3AE9-4D5C-B1F1-FE3E5D75103E}" type="sibTrans" cxnId="{FF9CAE5C-DBFB-4B95-8692-80D030D60340}">
      <dgm:prSet/>
      <dgm:spPr/>
      <dgm:t>
        <a:bodyPr/>
        <a:lstStyle/>
        <a:p>
          <a:endParaRPr lang="en-US"/>
        </a:p>
      </dgm:t>
    </dgm:pt>
    <dgm:pt modelId="{236B7D00-ED4E-4942-A8B9-4B1AFDE5BDAC}" type="pres">
      <dgm:prSet presAssocID="{4F0791F0-C8BD-45E0-83E4-F7B0170CD1D3}" presName="linear" presStyleCnt="0">
        <dgm:presLayoutVars>
          <dgm:dir/>
          <dgm:animLvl val="lvl"/>
          <dgm:resizeHandles val="exact"/>
        </dgm:presLayoutVars>
      </dgm:prSet>
      <dgm:spPr/>
    </dgm:pt>
    <dgm:pt modelId="{7934A362-8855-47D7-BDEA-100AFB1F73FD}" type="pres">
      <dgm:prSet presAssocID="{65BC500E-7104-41C6-AC67-E97041AB9C67}" presName="parentLin" presStyleCnt="0"/>
      <dgm:spPr/>
    </dgm:pt>
    <dgm:pt modelId="{F98B5BE3-E8C8-4639-924F-1B2C6F4E86F1}" type="pres">
      <dgm:prSet presAssocID="{65BC500E-7104-41C6-AC67-E97041AB9C67}" presName="parentLeftMargin" presStyleLbl="node1" presStyleIdx="0" presStyleCnt="2"/>
      <dgm:spPr/>
    </dgm:pt>
    <dgm:pt modelId="{4CB4E593-7077-447D-92AC-33946080B879}" type="pres">
      <dgm:prSet presAssocID="{65BC500E-7104-41C6-AC67-E97041AB9C6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A150F0D-E117-4031-A5F9-09F855A8FB99}" type="pres">
      <dgm:prSet presAssocID="{65BC500E-7104-41C6-AC67-E97041AB9C67}" presName="negativeSpace" presStyleCnt="0"/>
      <dgm:spPr/>
    </dgm:pt>
    <dgm:pt modelId="{D383ED0F-C553-4E21-8B93-71F8C046F471}" type="pres">
      <dgm:prSet presAssocID="{65BC500E-7104-41C6-AC67-E97041AB9C67}" presName="childText" presStyleLbl="conFgAcc1" presStyleIdx="0" presStyleCnt="2">
        <dgm:presLayoutVars>
          <dgm:bulletEnabled val="1"/>
        </dgm:presLayoutVars>
      </dgm:prSet>
      <dgm:spPr/>
    </dgm:pt>
    <dgm:pt modelId="{E1B16096-BF18-48A6-9B20-56CFCFE410E8}" type="pres">
      <dgm:prSet presAssocID="{44ECFD83-49E2-4C54-892C-232E084495D8}" presName="spaceBetweenRectangles" presStyleCnt="0"/>
      <dgm:spPr/>
    </dgm:pt>
    <dgm:pt modelId="{B95B783C-D256-49C3-BEFC-5455B844BD10}" type="pres">
      <dgm:prSet presAssocID="{B83BCE74-81AF-4363-B231-0E0E96666E77}" presName="parentLin" presStyleCnt="0"/>
      <dgm:spPr/>
    </dgm:pt>
    <dgm:pt modelId="{32088AF2-859F-4850-A989-DD3DF6434CEB}" type="pres">
      <dgm:prSet presAssocID="{B83BCE74-81AF-4363-B231-0E0E96666E77}" presName="parentLeftMargin" presStyleLbl="node1" presStyleIdx="0" presStyleCnt="2"/>
      <dgm:spPr/>
    </dgm:pt>
    <dgm:pt modelId="{AA2DCA56-EE85-43B0-B4F1-2A543F396BE8}" type="pres">
      <dgm:prSet presAssocID="{B83BCE74-81AF-4363-B231-0E0E96666E7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87F7106-5619-4FFB-80CD-0A6675D28A78}" type="pres">
      <dgm:prSet presAssocID="{B83BCE74-81AF-4363-B231-0E0E96666E77}" presName="negativeSpace" presStyleCnt="0"/>
      <dgm:spPr/>
    </dgm:pt>
    <dgm:pt modelId="{FE4678E3-A2BA-4C37-BD47-C97BEDE2B69F}" type="pres">
      <dgm:prSet presAssocID="{B83BCE74-81AF-4363-B231-0E0E96666E7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6F99520-9669-401F-90C0-524D899728E9}" type="presOf" srcId="{4F0791F0-C8BD-45E0-83E4-F7B0170CD1D3}" destId="{236B7D00-ED4E-4942-A8B9-4B1AFDE5BDAC}" srcOrd="0" destOrd="0" presId="urn:microsoft.com/office/officeart/2005/8/layout/list1"/>
    <dgm:cxn modelId="{B1A7EB21-CE6B-4CB4-885B-A1036C3B3B49}" type="presOf" srcId="{B83BCE74-81AF-4363-B231-0E0E96666E77}" destId="{32088AF2-859F-4850-A989-DD3DF6434CEB}" srcOrd="0" destOrd="0" presId="urn:microsoft.com/office/officeart/2005/8/layout/list1"/>
    <dgm:cxn modelId="{E102D728-0526-4D51-A02D-EE38D1902555}" srcId="{65BC500E-7104-41C6-AC67-E97041AB9C67}" destId="{2838F14C-0E8C-4E46-878E-2875659D1F4D}" srcOrd="3" destOrd="0" parTransId="{2E270077-0E83-4A0E-9FC6-6E960026619C}" sibTransId="{B76E5279-5292-4F96-ABE6-0AE78767F2DE}"/>
    <dgm:cxn modelId="{CC64F42D-83AD-4A55-8CD8-13B7AA44D853}" srcId="{1C7652E3-70D8-47F3-ADD1-86A6660A4A12}" destId="{727576F0-20B6-49C1-925B-A89B8D655BC0}" srcOrd="0" destOrd="0" parTransId="{BFFE9FC0-CFC9-43B6-9972-8322854B7EA1}" sibTransId="{E37BBF74-A04C-4FFD-985E-C055B6991799}"/>
    <dgm:cxn modelId="{E28F173D-328A-4896-95E5-D78E7E00A8A8}" srcId="{1C7652E3-70D8-47F3-ADD1-86A6660A4A12}" destId="{0E26E39B-0E89-48DC-8219-7E1AA60AE4F1}" srcOrd="2" destOrd="0" parTransId="{F56ABE45-040B-47FA-BEE3-63E1B6B33630}" sibTransId="{71061B9F-0BE9-4C7A-B65E-63A9A6828432}"/>
    <dgm:cxn modelId="{FF9CAE5C-DBFB-4B95-8692-80D030D60340}" srcId="{4F0791F0-C8BD-45E0-83E4-F7B0170CD1D3}" destId="{B83BCE74-81AF-4363-B231-0E0E96666E77}" srcOrd="1" destOrd="0" parTransId="{582BA793-360D-456F-9478-AEF9A86E3712}" sibTransId="{0ACA2AE3-3AE9-4D5C-B1F1-FE3E5D75103E}"/>
    <dgm:cxn modelId="{77BE3863-6387-4650-A88C-98F5161F60E0}" type="presOf" srcId="{727576F0-20B6-49C1-925B-A89B8D655BC0}" destId="{D383ED0F-C553-4E21-8B93-71F8C046F471}" srcOrd="0" destOrd="2" presId="urn:microsoft.com/office/officeart/2005/8/layout/list1"/>
    <dgm:cxn modelId="{1A7E5546-C939-45E2-BAAC-A4D1954A6599}" srcId="{1C7652E3-70D8-47F3-ADD1-86A6660A4A12}" destId="{CD18BE5D-AF20-4F66-A62B-B8EF5F12B8F9}" srcOrd="3" destOrd="0" parTransId="{D2F3DA12-0673-4B44-BCD5-99EECCB55207}" sibTransId="{7A932A7C-C7EE-4AFE-B64D-98C1B5544156}"/>
    <dgm:cxn modelId="{0E02494F-17D6-4395-B20B-B1E4346277CB}" type="presOf" srcId="{1C7652E3-70D8-47F3-ADD1-86A6660A4A12}" destId="{D383ED0F-C553-4E21-8B93-71F8C046F471}" srcOrd="0" destOrd="1" presId="urn:microsoft.com/office/officeart/2005/8/layout/list1"/>
    <dgm:cxn modelId="{8E9FE452-0443-4E14-8BB9-C2EEF48AC0BC}" srcId="{1C7652E3-70D8-47F3-ADD1-86A6660A4A12}" destId="{1044665E-C29D-47C1-9034-FF29161D5980}" srcOrd="1" destOrd="0" parTransId="{F276CABF-0E05-4BA0-800E-C57224833A9E}" sibTransId="{27B12B4D-F630-4758-814D-FF465DC1159E}"/>
    <dgm:cxn modelId="{F1268D55-ABAD-49FE-A765-67D3B17A1E68}" type="presOf" srcId="{B83BCE74-81AF-4363-B231-0E0E96666E77}" destId="{AA2DCA56-EE85-43B0-B4F1-2A543F396BE8}" srcOrd="1" destOrd="0" presId="urn:microsoft.com/office/officeart/2005/8/layout/list1"/>
    <dgm:cxn modelId="{0BA21C76-BB14-4553-853A-17B518E5CA9D}" type="presOf" srcId="{2838F14C-0E8C-4E46-878E-2875659D1F4D}" destId="{D383ED0F-C553-4E21-8B93-71F8C046F471}" srcOrd="0" destOrd="7" presId="urn:microsoft.com/office/officeart/2005/8/layout/list1"/>
    <dgm:cxn modelId="{5846FC83-49A6-407E-A44F-7ED7955253ED}" type="presOf" srcId="{1044665E-C29D-47C1-9034-FF29161D5980}" destId="{D383ED0F-C553-4E21-8B93-71F8C046F471}" srcOrd="0" destOrd="3" presId="urn:microsoft.com/office/officeart/2005/8/layout/list1"/>
    <dgm:cxn modelId="{9A63628C-8481-4148-A236-768D8891D54D}" srcId="{65BC500E-7104-41C6-AC67-E97041AB9C67}" destId="{C1662EA0-40A6-45A3-8D0C-E0946F0292D1}" srcOrd="0" destOrd="0" parTransId="{66EAA448-A5D0-48C2-A2DD-AF5CF1D3E3A4}" sibTransId="{C4607B0A-9763-4A3F-B7E6-7AC39FB8FEDB}"/>
    <dgm:cxn modelId="{1C7A318D-0BAD-48AD-83BF-7EDAD75F2545}" type="presOf" srcId="{65BC500E-7104-41C6-AC67-E97041AB9C67}" destId="{4CB4E593-7077-447D-92AC-33946080B879}" srcOrd="1" destOrd="0" presId="urn:microsoft.com/office/officeart/2005/8/layout/list1"/>
    <dgm:cxn modelId="{9C740D9C-0B8C-44BC-9136-4BF9E4A27D8A}" srcId="{4F0791F0-C8BD-45E0-83E4-F7B0170CD1D3}" destId="{65BC500E-7104-41C6-AC67-E97041AB9C67}" srcOrd="0" destOrd="0" parTransId="{14BA2C6D-52E3-443A-A9A5-D30982EB05C3}" sibTransId="{44ECFD83-49E2-4C54-892C-232E084495D8}"/>
    <dgm:cxn modelId="{E49764A5-29E0-425B-8BEB-9FB4430683B5}" type="presOf" srcId="{F4666FEC-08DB-470D-898E-A8E4BAAFCAA1}" destId="{D383ED0F-C553-4E21-8B93-71F8C046F471}" srcOrd="0" destOrd="6" presId="urn:microsoft.com/office/officeart/2005/8/layout/list1"/>
    <dgm:cxn modelId="{818F8BD4-FC04-4AF7-8895-556BCD4F5DB9}" type="presOf" srcId="{65BC500E-7104-41C6-AC67-E97041AB9C67}" destId="{F98B5BE3-E8C8-4639-924F-1B2C6F4E86F1}" srcOrd="0" destOrd="0" presId="urn:microsoft.com/office/officeart/2005/8/layout/list1"/>
    <dgm:cxn modelId="{A4E4CBDD-A861-4290-9C54-415028C3D381}" type="presOf" srcId="{CD18BE5D-AF20-4F66-A62B-B8EF5F12B8F9}" destId="{D383ED0F-C553-4E21-8B93-71F8C046F471}" srcOrd="0" destOrd="5" presId="urn:microsoft.com/office/officeart/2005/8/layout/list1"/>
    <dgm:cxn modelId="{D0FB1DE2-120B-4D4A-80C6-3F3286D98AAC}" srcId="{65BC500E-7104-41C6-AC67-E97041AB9C67}" destId="{1C7652E3-70D8-47F3-ADD1-86A6660A4A12}" srcOrd="1" destOrd="0" parTransId="{63E381C8-072B-4E52-895D-1C224C8A0375}" sibTransId="{BC383DB7-5DF2-44F3-A041-319DF7DAD969}"/>
    <dgm:cxn modelId="{9280EDE5-22E2-4070-AD0E-FC1B8B161547}" type="presOf" srcId="{0E26E39B-0E89-48DC-8219-7E1AA60AE4F1}" destId="{D383ED0F-C553-4E21-8B93-71F8C046F471}" srcOrd="0" destOrd="4" presId="urn:microsoft.com/office/officeart/2005/8/layout/list1"/>
    <dgm:cxn modelId="{91C12AFE-E5AC-456B-AC8E-70BEF45BEB4E}" srcId="{65BC500E-7104-41C6-AC67-E97041AB9C67}" destId="{F4666FEC-08DB-470D-898E-A8E4BAAFCAA1}" srcOrd="2" destOrd="0" parTransId="{E44C62CD-D4F9-4E8F-B735-EADD7A864F93}" sibTransId="{2407250B-59FD-443A-8F34-1167ADAB9D52}"/>
    <dgm:cxn modelId="{DC8474FF-CBD3-4A52-B1B7-8B7FADE47223}" type="presOf" srcId="{C1662EA0-40A6-45A3-8D0C-E0946F0292D1}" destId="{D383ED0F-C553-4E21-8B93-71F8C046F471}" srcOrd="0" destOrd="0" presId="urn:microsoft.com/office/officeart/2005/8/layout/list1"/>
    <dgm:cxn modelId="{BCE50839-E760-4189-A485-5573CC5E9F1B}" type="presParOf" srcId="{236B7D00-ED4E-4942-A8B9-4B1AFDE5BDAC}" destId="{7934A362-8855-47D7-BDEA-100AFB1F73FD}" srcOrd="0" destOrd="0" presId="urn:microsoft.com/office/officeart/2005/8/layout/list1"/>
    <dgm:cxn modelId="{5A53CA60-4948-413F-B482-072FF3C2A3B4}" type="presParOf" srcId="{7934A362-8855-47D7-BDEA-100AFB1F73FD}" destId="{F98B5BE3-E8C8-4639-924F-1B2C6F4E86F1}" srcOrd="0" destOrd="0" presId="urn:microsoft.com/office/officeart/2005/8/layout/list1"/>
    <dgm:cxn modelId="{83497D3E-4930-425D-A606-07385114BBF1}" type="presParOf" srcId="{7934A362-8855-47D7-BDEA-100AFB1F73FD}" destId="{4CB4E593-7077-447D-92AC-33946080B879}" srcOrd="1" destOrd="0" presId="urn:microsoft.com/office/officeart/2005/8/layout/list1"/>
    <dgm:cxn modelId="{F3FC7CD3-D8B4-4D1A-BCC5-909B749EA6E0}" type="presParOf" srcId="{236B7D00-ED4E-4942-A8B9-4B1AFDE5BDAC}" destId="{4A150F0D-E117-4031-A5F9-09F855A8FB99}" srcOrd="1" destOrd="0" presId="urn:microsoft.com/office/officeart/2005/8/layout/list1"/>
    <dgm:cxn modelId="{4C247BC9-72BD-4613-8322-B48CBDA9CEFD}" type="presParOf" srcId="{236B7D00-ED4E-4942-A8B9-4B1AFDE5BDAC}" destId="{D383ED0F-C553-4E21-8B93-71F8C046F471}" srcOrd="2" destOrd="0" presId="urn:microsoft.com/office/officeart/2005/8/layout/list1"/>
    <dgm:cxn modelId="{2CC5DB25-3559-4F1D-95CB-6600CB163F8F}" type="presParOf" srcId="{236B7D00-ED4E-4942-A8B9-4B1AFDE5BDAC}" destId="{E1B16096-BF18-48A6-9B20-56CFCFE410E8}" srcOrd="3" destOrd="0" presId="urn:microsoft.com/office/officeart/2005/8/layout/list1"/>
    <dgm:cxn modelId="{AF51DF82-5A02-4C9C-BD83-3703C18BB266}" type="presParOf" srcId="{236B7D00-ED4E-4942-A8B9-4B1AFDE5BDAC}" destId="{B95B783C-D256-49C3-BEFC-5455B844BD10}" srcOrd="4" destOrd="0" presId="urn:microsoft.com/office/officeart/2005/8/layout/list1"/>
    <dgm:cxn modelId="{51A0C221-BBAB-4AB2-AFB1-F46DF98DD414}" type="presParOf" srcId="{B95B783C-D256-49C3-BEFC-5455B844BD10}" destId="{32088AF2-859F-4850-A989-DD3DF6434CEB}" srcOrd="0" destOrd="0" presId="urn:microsoft.com/office/officeart/2005/8/layout/list1"/>
    <dgm:cxn modelId="{1C6F5A18-F2AD-4BA6-B254-BA50527963F5}" type="presParOf" srcId="{B95B783C-D256-49C3-BEFC-5455B844BD10}" destId="{AA2DCA56-EE85-43B0-B4F1-2A543F396BE8}" srcOrd="1" destOrd="0" presId="urn:microsoft.com/office/officeart/2005/8/layout/list1"/>
    <dgm:cxn modelId="{38A14FA2-7E90-40B8-A6A2-FAB14BE48BE2}" type="presParOf" srcId="{236B7D00-ED4E-4942-A8B9-4B1AFDE5BDAC}" destId="{C87F7106-5619-4FFB-80CD-0A6675D28A78}" srcOrd="5" destOrd="0" presId="urn:microsoft.com/office/officeart/2005/8/layout/list1"/>
    <dgm:cxn modelId="{1E6B5BF8-73FB-426A-B362-BB82E349188F}" type="presParOf" srcId="{236B7D00-ED4E-4942-A8B9-4B1AFDE5BDAC}" destId="{FE4678E3-A2BA-4C37-BD47-C97BEDE2B69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3ED0F-C553-4E21-8B93-71F8C046F471}">
      <dsp:nvSpPr>
        <dsp:cNvPr id="0" name=""/>
        <dsp:cNvSpPr/>
      </dsp:nvSpPr>
      <dsp:spPr>
        <a:xfrm>
          <a:off x="0" y="343290"/>
          <a:ext cx="6628804" cy="374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469" tIns="374904" rIns="5144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Purpose:  </a:t>
          </a:r>
          <a:r>
            <a:rPr lang="en-US" sz="1800" kern="1200" dirty="0"/>
            <a:t>To keep us on track for upcoming events/assignments.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When:  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Schedule and Details will be uploaded in </a:t>
          </a:r>
          <a:r>
            <a:rPr lang="en-US" sz="1800" kern="1200" dirty="0" err="1"/>
            <a:t>itsLearning</a:t>
          </a:r>
          <a:r>
            <a:rPr lang="en-US" sz="1800" kern="1200" dirty="0"/>
            <a:t> when ready. 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Our first meeting will be August 20 – Off campus – discuss in a minute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Our regular meetings will be once a month -  Tuesdays for WFHS and Thursdays for DHS.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They will not be long – 15-20 minutes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Where:  </a:t>
          </a:r>
          <a:r>
            <a:rPr lang="en-US" sz="1800" kern="1200" dirty="0"/>
            <a:t>TBD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There will always be a virtual option!  </a:t>
          </a:r>
          <a:endParaRPr lang="en-US" sz="1800" kern="1200" dirty="0"/>
        </a:p>
      </dsp:txBody>
      <dsp:txXfrm>
        <a:off x="0" y="343290"/>
        <a:ext cx="6628804" cy="3742200"/>
      </dsp:txXfrm>
    </dsp:sp>
    <dsp:sp modelId="{4CB4E593-7077-447D-92AC-33946080B879}">
      <dsp:nvSpPr>
        <dsp:cNvPr id="0" name=""/>
        <dsp:cNvSpPr/>
      </dsp:nvSpPr>
      <dsp:spPr>
        <a:xfrm>
          <a:off x="331440" y="77610"/>
          <a:ext cx="4640162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Mandatory Monthly Meetings</a:t>
          </a:r>
        </a:p>
      </dsp:txBody>
      <dsp:txXfrm>
        <a:off x="357379" y="103549"/>
        <a:ext cx="4588284" cy="479482"/>
      </dsp:txXfrm>
    </dsp:sp>
    <dsp:sp modelId="{FE4678E3-A2BA-4C37-BD47-C97BEDE2B69F}">
      <dsp:nvSpPr>
        <dsp:cNvPr id="0" name=""/>
        <dsp:cNvSpPr/>
      </dsp:nvSpPr>
      <dsp:spPr>
        <a:xfrm>
          <a:off x="0" y="4448370"/>
          <a:ext cx="66288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DCA56-EE85-43B0-B4F1-2A543F396BE8}">
      <dsp:nvSpPr>
        <dsp:cNvPr id="0" name=""/>
        <dsp:cNvSpPr/>
      </dsp:nvSpPr>
      <dsp:spPr>
        <a:xfrm>
          <a:off x="331440" y="4182690"/>
          <a:ext cx="4640162" cy="53136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Can always schedule additional appointments if needed </a:t>
          </a:r>
          <a:r>
            <a:rPr lang="en-US" sz="1800" kern="1200" dirty="0">
              <a:sym typeface="Wingdings" panose="05000000000000000000" pitchFamily="2" charset="2"/>
            </a:rPr>
            <a:t></a:t>
          </a:r>
          <a:endParaRPr lang="en-US" sz="1800" kern="1200" dirty="0"/>
        </a:p>
      </dsp:txBody>
      <dsp:txXfrm>
        <a:off x="357379" y="4208629"/>
        <a:ext cx="4588284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CD726C-0AC2-48A9-BAB5-E765CC851EC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A19C93-6A72-4749-AD35-DB366B103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3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and Welcome to the 2020-2021 Internship Forsyth Kickoff Presentation!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19C93-6A72-4749-AD35-DB366B1035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8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19C93-6A72-4749-AD35-DB366B1035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01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19C93-6A72-4749-AD35-DB366B1035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24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19C93-6A72-4749-AD35-DB366B1035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4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19C93-6A72-4749-AD35-DB366B1035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66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19C93-6A72-4749-AD35-DB366B1035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9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19C93-6A72-4749-AD35-DB366B1035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43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19C93-6A72-4749-AD35-DB366B1035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13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19C93-6A72-4749-AD35-DB366B1035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08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19C93-6A72-4749-AD35-DB366B1035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46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19C93-6A72-4749-AD35-DB366B1035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7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goal for this presentation is to answer some questions you may have about Internship Forsyth.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19C93-6A72-4749-AD35-DB366B1035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84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name is Dianne King.  </a:t>
            </a:r>
          </a:p>
          <a:p>
            <a:r>
              <a:rPr lang="en-US" dirty="0"/>
              <a:t>I am honored to be the Career Development Coordinator for DHS and WFHS again this year.</a:t>
            </a:r>
          </a:p>
          <a:p>
            <a:r>
              <a:rPr lang="en-US" dirty="0"/>
              <a:t>I’ve taught at SFHS and have also served LHS and NFHS students in the past.</a:t>
            </a:r>
          </a:p>
          <a:p>
            <a:r>
              <a:rPr lang="en-US" dirty="0"/>
              <a:t>I am a Certified Global Career Development Facilitator and truly have a passion for helping students find their passion.</a:t>
            </a:r>
          </a:p>
          <a:p>
            <a:r>
              <a:rPr lang="en-US" dirty="0"/>
              <a:t>I have a husband and two grown children and love being outside…especially during times like these.  </a:t>
            </a:r>
          </a:p>
          <a:p>
            <a:r>
              <a:rPr lang="en-US" dirty="0"/>
              <a:t>I spend my time all over the school system but am scheduled to be on the WFHS campus on Tuesdays and the DHS campus on Fridays.  </a:t>
            </a:r>
          </a:p>
          <a:p>
            <a:r>
              <a:rPr lang="en-US" dirty="0"/>
              <a:t>Since I travel around so much, the best way to reach me is through email and Remind.  As the year begins, I cannot wait to learn more about each of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19C93-6A72-4749-AD35-DB366B1035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not registered for Remind notifications, please do so immediately.  I send important texts frequently and also can receive return texts from you through Remind.  </a:t>
            </a:r>
          </a:p>
          <a:p>
            <a:r>
              <a:rPr lang="en-US" dirty="0"/>
              <a:t>I’ve listed the remind info for both schools here.</a:t>
            </a:r>
          </a:p>
          <a:p>
            <a:r>
              <a:rPr lang="en-US" dirty="0"/>
              <a:t>And…since our situation is every changing during the pandemic, it’s an easy and quick way to communicate with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19C93-6A72-4749-AD35-DB366B1035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15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19C93-6A72-4749-AD35-DB366B1035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08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19C93-6A72-4749-AD35-DB366B1035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81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19C93-6A72-4749-AD35-DB366B1035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69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19C93-6A72-4749-AD35-DB366B1035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69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19C93-6A72-4749-AD35-DB366B1035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1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DD3A-EA56-4304-97A3-E693F80678CA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CD55-9B35-4C8F-99B5-DB298F42F305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2DFB-C602-43C5-9E5A-3F464DC549BD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F3F2-4044-40F0-BED6-ACEBD0224FA4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DCEE-B1FD-4C3F-BD22-F37399ED74A4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91BD-B3F7-4268-ACBC-25F624D7DD49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1B6F-9910-4CD4-879D-E47F48474091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7417-C7D3-4F25-980E-B45430BE6C12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ADA9-AD93-443A-8A8E-A81BD288E15E}" type="datetime1">
              <a:rPr lang="en-US" smtClean="0"/>
              <a:t>8/3/2021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3A0240-304F-446A-A29F-1CEB12A09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2515" y="5674904"/>
            <a:ext cx="3828620" cy="73158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E3AF-98AE-4B98-A049-5C8338F4EDA3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435C-0D0A-4255-8A75-AC19F9896624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8DFC-0D03-4B48-B4EB-AEAE27C7AD39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D530-30D3-4324-9844-5752590C5D44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1CCC-2C90-4467-A4EF-ED11EC00A2FD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5599-A55F-404E-BB9B-2210AFEA5FFB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6519-9475-44FD-9B78-721B6D953602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6CB57-1FB5-4C96-B0CA-3A83FBC714E1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JHWGJesejWbZ25fn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hyperlink" Target="mailto:dking80@forsyth.k12.ga.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082E36-EBDD-47A1-B627-8B5641894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554" y="1114930"/>
            <a:ext cx="5608324" cy="1283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BC2E89-8D54-4CFD-940D-A7EA55166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3166946"/>
            <a:ext cx="7766936" cy="883890"/>
          </a:xfrm>
        </p:spPr>
        <p:txBody>
          <a:bodyPr/>
          <a:lstStyle/>
          <a:p>
            <a:r>
              <a:rPr lang="en-US" b="1" dirty="0"/>
              <a:t>Course Orientation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8226E-6CFB-4AD4-B511-95FEC859E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037" y="5276036"/>
            <a:ext cx="4221455" cy="80664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A798CB3-E791-4BFE-B925-50BE45991C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3, 2021</a:t>
            </a:r>
          </a:p>
        </p:txBody>
      </p:sp>
    </p:spTree>
    <p:extLst>
      <p:ext uri="{BB962C8B-B14F-4D97-AF65-F5344CB8AC3E}">
        <p14:creationId xmlns:p14="http://schemas.microsoft.com/office/powerpoint/2010/main" val="392151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15F4C5-0CA0-41D4-BF61-5BC6FEC6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Quarterly Site Visits</a:t>
            </a:r>
          </a:p>
        </p:txBody>
      </p:sp>
      <p:sp>
        <p:nvSpPr>
          <p:cNvPr id="31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6054D-F89A-457E-8607-E9C75A539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90"/>
            <a:ext cx="8470898" cy="3429260"/>
          </a:xfrm>
        </p:spPr>
        <p:txBody>
          <a:bodyPr>
            <a:normAutofit/>
          </a:bodyPr>
          <a:lstStyle/>
          <a:p>
            <a:r>
              <a:rPr lang="en-US" sz="2000" b="1" dirty="0">
                <a:sym typeface="Wingdings" panose="05000000000000000000" pitchFamily="2" charset="2"/>
              </a:rPr>
              <a:t>Site Visits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I will be conducting quarterly site visits as possible following all business protocols.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If you are a virtual intern, I will request a virtual meeting with your supervisor/mentor.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Visits are required by the state to ensure all is going well in your internship.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B0290-EA49-4945-982E-126288647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093" y="522289"/>
            <a:ext cx="3037307" cy="17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8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6789-0E9F-410D-90D6-6CAC64C74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2296-36AC-463F-A9E3-F54B846C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0070"/>
            <a:ext cx="8596668" cy="4908330"/>
          </a:xfrm>
        </p:spPr>
        <p:txBody>
          <a:bodyPr>
            <a:normAutofit/>
          </a:bodyPr>
          <a:lstStyle/>
          <a:p>
            <a:r>
              <a:rPr lang="en-US" dirty="0" err="1">
                <a:highlight>
                  <a:srgbClr val="FFFF00"/>
                </a:highlight>
              </a:rPr>
              <a:t>itsLearning</a:t>
            </a:r>
            <a:r>
              <a:rPr lang="en-US" dirty="0">
                <a:highlight>
                  <a:srgbClr val="FFFF00"/>
                </a:highlight>
              </a:rPr>
              <a:t> Assignments </a:t>
            </a:r>
            <a:r>
              <a:rPr lang="en-US" dirty="0"/>
              <a:t>– including submitting your hours each month</a:t>
            </a:r>
          </a:p>
          <a:p>
            <a:r>
              <a:rPr lang="en-US" dirty="0"/>
              <a:t>Employer/Mentor Evaluations</a:t>
            </a:r>
          </a:p>
          <a:p>
            <a:r>
              <a:rPr lang="en-US" dirty="0">
                <a:highlight>
                  <a:srgbClr val="FFFF00"/>
                </a:highlight>
              </a:rPr>
              <a:t>Meetings</a:t>
            </a:r>
            <a:r>
              <a:rPr lang="en-US" dirty="0"/>
              <a:t> – Monthly – Virtual/F2F Option – Beginning September</a:t>
            </a:r>
          </a:p>
          <a:p>
            <a:r>
              <a:rPr lang="en-US" dirty="0"/>
              <a:t>Events</a:t>
            </a:r>
          </a:p>
          <a:p>
            <a:pPr lvl="1"/>
            <a:r>
              <a:rPr lang="en-US" dirty="0"/>
              <a:t>August 20 – Internship/Mentorship Kick-Off Event</a:t>
            </a:r>
          </a:p>
          <a:p>
            <a:pPr lvl="1"/>
            <a:r>
              <a:rPr lang="en-US" dirty="0"/>
              <a:t>JA Discovery Center</a:t>
            </a:r>
          </a:p>
          <a:p>
            <a:pPr lvl="1"/>
            <a:r>
              <a:rPr lang="en-US" dirty="0"/>
              <a:t>Mock Interview Prep and Interviews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Important Reminders:</a:t>
            </a:r>
          </a:p>
          <a:p>
            <a:pPr marL="0" indent="0" algn="ctr">
              <a:buNone/>
            </a:pPr>
            <a:r>
              <a:rPr lang="en-US" dirty="0"/>
              <a:t>The emphasis is to do </a:t>
            </a:r>
            <a:r>
              <a:rPr lang="en-US" b="1" dirty="0"/>
              <a:t>extremely well </a:t>
            </a:r>
            <a:r>
              <a:rPr lang="en-US" dirty="0"/>
              <a:t>in your internship!  Be professional!  Learn all you can!  Represent yourself, your school, and this program well!</a:t>
            </a:r>
          </a:p>
          <a:p>
            <a:pPr marL="0" indent="0" algn="ctr">
              <a:buNone/>
            </a:pPr>
            <a:r>
              <a:rPr lang="en-US" dirty="0"/>
              <a:t>However, your internship is not more important than school!  Make sure you are doing a great job in each of your classes.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B3FAB-053D-4F88-8000-3038AFD2C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809" y="2485756"/>
            <a:ext cx="1958801" cy="207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7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17A08-EB1B-4DE7-9B9C-52C496520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 Responsibility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302609-28F5-4B85-ABDE-185F0E5807C4}"/>
              </a:ext>
            </a:extLst>
          </p:cNvPr>
          <p:cNvSpPr txBox="1"/>
          <p:nvPr/>
        </p:nvSpPr>
        <p:spPr>
          <a:xfrm>
            <a:off x="815926" y="1713668"/>
            <a:ext cx="76668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Below are serious infractions that may lead to your failing this course or removal from the program.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Leaving position without coordinator’s prior permission.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Leaving position without submitting a proper two-week notice.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Being fired from your position.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Changing jobs more than one time during the school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Falsifying hours documentation or other reports.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5E8CA-2B1E-48BA-8067-8252338EB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084" y="3636183"/>
            <a:ext cx="24860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51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F3479A-6E41-4F30-B00E-A533710E4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31" y="182318"/>
            <a:ext cx="10321159" cy="3884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383265-CD7B-4AFC-AC58-255864E6F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55397" cy="40254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highlight>
                  <a:srgbClr val="808000"/>
                </a:highlight>
              </a:rPr>
              <a:t>Fall Event – August 20 - </a:t>
            </a:r>
            <a:br>
              <a:rPr lang="en-US" b="1" dirty="0">
                <a:solidFill>
                  <a:schemeClr val="bg1"/>
                </a:solidFill>
                <a:highlight>
                  <a:srgbClr val="808000"/>
                </a:highlight>
              </a:rPr>
            </a:br>
            <a:r>
              <a:rPr lang="en-US" b="1" dirty="0">
                <a:solidFill>
                  <a:schemeClr val="bg1"/>
                </a:solidFill>
                <a:highlight>
                  <a:srgbClr val="808000"/>
                </a:highlight>
              </a:rPr>
              <a:t>Internship/Mentorship Kickoff!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All FCS Internship/Mentorship Students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Browns Bridge Church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Morning &amp; Afternoon Sessions – You choose!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Transportation not provided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Summative Grade	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Permission Slip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i="1" dirty="0">
                <a:solidFill>
                  <a:schemeClr val="tx1"/>
                </a:solidFill>
              </a:rPr>
              <a:t>Step 1:</a:t>
            </a:r>
            <a:r>
              <a:rPr lang="en-US" dirty="0">
                <a:solidFill>
                  <a:schemeClr val="tx1"/>
                </a:solidFill>
              </a:rPr>
              <a:t>  Download, complete, sign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i="1" dirty="0">
                <a:solidFill>
                  <a:schemeClr val="tx1"/>
                </a:solidFill>
              </a:rPr>
              <a:t>Step 2:</a:t>
            </a:r>
            <a:r>
              <a:rPr lang="en-US" dirty="0">
                <a:solidFill>
                  <a:schemeClr val="tx1"/>
                </a:solidFill>
              </a:rPr>
              <a:t>  Turn in to my office on or before 			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August 13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</a:rPr>
              <a:t>DHS – Office #2006; WFHS – 				Office #1249)</a:t>
            </a:r>
            <a:br>
              <a:rPr lang="en-US" dirty="0">
                <a:solidFill>
                  <a:schemeClr val="tx1"/>
                </a:solidFill>
              </a:rPr>
            </a:b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1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83265-CD7B-4AFC-AC58-255864E6F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400" b="1" dirty="0"/>
              <a:t>Spring Events </a:t>
            </a:r>
            <a:r>
              <a:rPr lang="en-US" sz="3400" dirty="0"/>
              <a:t>– </a:t>
            </a:r>
            <a:r>
              <a:rPr lang="en-US" sz="3400" i="1" dirty="0"/>
              <a:t>Tentative</a:t>
            </a:r>
            <a:br>
              <a:rPr lang="en-US" sz="3400" i="1" dirty="0"/>
            </a:br>
            <a:br>
              <a:rPr lang="en-US" sz="3400" i="1" dirty="0"/>
            </a:br>
            <a:r>
              <a:rPr lang="en-US" sz="3400" dirty="0"/>
              <a:t>JA Discovery Center </a:t>
            </a:r>
            <a:br>
              <a:rPr lang="en-US" sz="3400" dirty="0"/>
            </a:br>
            <a:r>
              <a:rPr lang="en-US" sz="3400" dirty="0"/>
              <a:t>Mock Interview Prep Event</a:t>
            </a:r>
            <a:br>
              <a:rPr lang="en-US" sz="3400" dirty="0"/>
            </a:br>
            <a:r>
              <a:rPr lang="en-US" sz="3400" dirty="0"/>
              <a:t>Mock Interviews</a:t>
            </a:r>
            <a:br>
              <a:rPr lang="en-US" sz="3400" dirty="0"/>
            </a:br>
            <a:endParaRPr lang="en-US" sz="3400" i="1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D40852-869E-45DA-B269-F88E03875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049" y="2109101"/>
            <a:ext cx="2696024" cy="198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8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0DCD0-256B-4BF2-BF25-C1A38040C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at JA Discovery Center</a:t>
            </a:r>
            <a:br>
              <a:rPr lang="en-US" dirty="0"/>
            </a:br>
            <a:r>
              <a:rPr lang="en-US" i="1" dirty="0"/>
              <a:t>Location:  Alliance Academy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312CF5-CF82-4E8B-87AB-D7A54E39D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8334" y="2122807"/>
            <a:ext cx="5755167" cy="34683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FE8AC0-D275-4431-A972-9F4C05D7158F}"/>
              </a:ext>
            </a:extLst>
          </p:cNvPr>
          <p:cNvSpPr/>
          <p:nvPr/>
        </p:nvSpPr>
        <p:spPr>
          <a:xfrm>
            <a:off x="6730000" y="2660459"/>
            <a:ext cx="39956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buClr>
                <a:srgbClr val="749805"/>
              </a:buClr>
              <a:buSzPts val="2000"/>
              <a:buFont typeface="Arial"/>
              <a:buChar char="•"/>
            </a:pPr>
            <a:r>
              <a:rPr lang="en-US" b="1" dirty="0">
                <a:solidFill>
                  <a:srgbClr val="0954B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Approved Field Trip</a:t>
            </a:r>
          </a:p>
          <a:p>
            <a:pPr marL="342900" lvl="0" indent="-228600">
              <a:buClr>
                <a:srgbClr val="749805"/>
              </a:buClr>
              <a:buSzPts val="2000"/>
              <a:buFont typeface="Arial"/>
              <a:buChar char="•"/>
            </a:pPr>
            <a:endParaRPr lang="en-US" b="1" dirty="0">
              <a:solidFill>
                <a:srgbClr val="0954B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342900" lvl="0" indent="-228600">
              <a:buClr>
                <a:srgbClr val="749805"/>
              </a:buClr>
              <a:buSzPts val="2000"/>
              <a:buFont typeface="Arial"/>
              <a:buChar char="•"/>
            </a:pPr>
            <a:r>
              <a:rPr lang="en-US" b="1" dirty="0">
                <a:solidFill>
                  <a:srgbClr val="0954B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Should be completed by May 1.</a:t>
            </a:r>
          </a:p>
          <a:p>
            <a:pPr marL="342900" lvl="0" indent="-228600">
              <a:buClr>
                <a:srgbClr val="749805"/>
              </a:buClr>
              <a:buSzPts val="2000"/>
              <a:buFont typeface="Arial"/>
              <a:buChar char="•"/>
            </a:pPr>
            <a:endParaRPr lang="en-US" b="1" dirty="0"/>
          </a:p>
          <a:p>
            <a:pPr marL="342900" lvl="0" indent="-228600">
              <a:buClr>
                <a:srgbClr val="749805"/>
              </a:buClr>
              <a:buSzPts val="2000"/>
              <a:buFont typeface="Arial"/>
              <a:buChar char="•"/>
            </a:pPr>
            <a:r>
              <a:rPr lang="en-US" b="1" dirty="0">
                <a:solidFill>
                  <a:srgbClr val="0954B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You are going to LOVE this experience! </a:t>
            </a:r>
            <a:r>
              <a:rPr lang="en-US" sz="2400" b="1" dirty="0">
                <a:solidFill>
                  <a:srgbClr val="0954B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  </a:t>
            </a:r>
            <a:r>
              <a:rPr lang="en-US" sz="1600" b="1" dirty="0">
                <a:solidFill>
                  <a:srgbClr val="0954B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#</a:t>
            </a:r>
            <a:r>
              <a:rPr lang="en-US" sz="1600" b="1" dirty="0" err="1">
                <a:solidFill>
                  <a:srgbClr val="0954B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resumebuilder</a:t>
            </a:r>
            <a:r>
              <a:rPr lang="en-US" sz="1600" b="1" dirty="0">
                <a:solidFill>
                  <a:srgbClr val="0954B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 </a:t>
            </a:r>
            <a:endParaRPr lang="en-US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701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752A5-6EFC-4764-913D-8A607671F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 Interview Prep Event and Mock 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CE47F-CFCF-47E7-8751-EF7BCF20C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Mock Interview Prep Event </a:t>
            </a:r>
          </a:p>
          <a:p>
            <a:pPr lvl="1"/>
            <a:r>
              <a:rPr lang="en-US" dirty="0"/>
              <a:t>Professional Trainers</a:t>
            </a:r>
          </a:p>
          <a:p>
            <a:pPr lvl="1"/>
            <a:r>
              <a:rPr lang="en-US" dirty="0"/>
              <a:t>Focus on interview Skills</a:t>
            </a:r>
          </a:p>
          <a:p>
            <a:r>
              <a:rPr lang="en-US" dirty="0"/>
              <a:t>Mock Interviews</a:t>
            </a:r>
          </a:p>
          <a:p>
            <a:pPr lvl="1"/>
            <a:r>
              <a:rPr lang="en-US" dirty="0"/>
              <a:t>Volunteers from Community</a:t>
            </a:r>
          </a:p>
          <a:p>
            <a:pPr lvl="1"/>
            <a:r>
              <a:rPr lang="en-US" dirty="0"/>
              <a:t>Excellent Experience</a:t>
            </a:r>
          </a:p>
          <a:p>
            <a:pPr lvl="1"/>
            <a:r>
              <a:rPr lang="en-US" dirty="0"/>
              <a:t>Networking Opportunity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0680AF-4D63-4FA6-9193-B3B38BAB3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436" y="1870120"/>
            <a:ext cx="4564566" cy="839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513D0E-BC8E-4B99-AD23-5EAE49B0E0AB}"/>
              </a:ext>
            </a:extLst>
          </p:cNvPr>
          <p:cNvSpPr txBox="1"/>
          <p:nvPr/>
        </p:nvSpPr>
        <p:spPr>
          <a:xfrm>
            <a:off x="5956580" y="3022324"/>
            <a:ext cx="46415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>
                <a:solidFill>
                  <a:srgbClr val="002060"/>
                </a:solidFill>
              </a:rPr>
              <a:t>WFHS – March 14-18, 2022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>
                <a:solidFill>
                  <a:srgbClr val="0070C0"/>
                </a:solidFill>
              </a:rPr>
              <a:t>DHS – March 1-4, 2022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CCD42F-9E2C-4687-B815-FE7BC765D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780" y="2943224"/>
            <a:ext cx="1375363" cy="1263688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D81FE2-9566-47C8-A13F-2A813A6AC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476" y="4381895"/>
            <a:ext cx="1225104" cy="116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64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B8EA4-B1ED-4B19-A38D-AD6A97B8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36716-2E3C-4AEE-BAF0-9F5F036D2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731361" cy="51909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To Do:  </a:t>
            </a:r>
          </a:p>
          <a:p>
            <a:pPr lvl="1"/>
            <a:r>
              <a:rPr lang="en-US" sz="1800" b="1" dirty="0">
                <a:solidFill>
                  <a:srgbClr val="C00000"/>
                </a:solidFill>
              </a:rPr>
              <a:t>Complete Field Trip Form for August 20 Event.  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Print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Complete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Turn into Mrs. King’s office by </a:t>
            </a:r>
            <a:r>
              <a:rPr lang="en-US" sz="1800" b="1" dirty="0">
                <a:solidFill>
                  <a:schemeClr val="tx1"/>
                </a:solidFill>
              </a:rPr>
              <a:t>Friday, August 13.</a:t>
            </a:r>
          </a:p>
          <a:p>
            <a:pPr lvl="1"/>
            <a:r>
              <a:rPr lang="en-US" sz="1800" b="1" dirty="0">
                <a:solidFill>
                  <a:srgbClr val="C00000"/>
                </a:solidFill>
              </a:rPr>
              <a:t>Wait</a:t>
            </a:r>
            <a:r>
              <a:rPr lang="en-US" sz="1800" dirty="0"/>
              <a:t> for Mrs. King to send Remind text that items are ready:</a:t>
            </a:r>
          </a:p>
          <a:p>
            <a:pPr lvl="2"/>
            <a:r>
              <a:rPr lang="en-US" sz="1800" dirty="0" err="1"/>
              <a:t>itsLearning</a:t>
            </a:r>
            <a:endParaRPr lang="en-US" sz="1800" dirty="0"/>
          </a:p>
          <a:p>
            <a:pPr lvl="2"/>
            <a:r>
              <a:rPr lang="en-US" sz="1800" dirty="0"/>
              <a:t>E-Docs</a:t>
            </a:r>
          </a:p>
          <a:p>
            <a:pPr lvl="1"/>
            <a:r>
              <a:rPr lang="en-US" sz="1800" dirty="0"/>
              <a:t>Contact your counselor if your internship period(s) are not at the time needed/requested.</a:t>
            </a:r>
            <a:endParaRPr lang="en-US" sz="1800" dirty="0">
              <a:solidFill>
                <a:srgbClr val="002060"/>
              </a:solidFill>
            </a:endParaRPr>
          </a:p>
          <a:p>
            <a:pPr lvl="1"/>
            <a:r>
              <a:rPr lang="en-US" sz="1800" dirty="0"/>
              <a:t>If you </a:t>
            </a:r>
            <a:r>
              <a:rPr lang="en-US" sz="1800" b="1" dirty="0">
                <a:solidFill>
                  <a:srgbClr val="C00000"/>
                </a:solidFill>
              </a:rPr>
              <a:t>don’t have a placement,</a:t>
            </a:r>
          </a:p>
          <a:p>
            <a:pPr lvl="2"/>
            <a:r>
              <a:rPr lang="en-US" sz="1600" dirty="0"/>
              <a:t>Reach out to places you’d like to work/intern. You have until August 19 to get started.</a:t>
            </a:r>
          </a:p>
          <a:p>
            <a:pPr lvl="2"/>
            <a:r>
              <a:rPr lang="en-US" sz="1600" dirty="0"/>
              <a:t>Consider any virtual options with local businesses.  </a:t>
            </a:r>
          </a:p>
          <a:p>
            <a:pPr lvl="2"/>
            <a:r>
              <a:rPr lang="en-US" sz="1600" dirty="0"/>
              <a:t>Stop by to see Mrs. King Thursday or Friday.</a:t>
            </a:r>
          </a:p>
          <a:p>
            <a:pPr lvl="1"/>
            <a:endParaRPr lang="en-US" sz="1800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F0948C-26AC-45FA-BD46-7EE6119CB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089" y="689786"/>
            <a:ext cx="4477313" cy="18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84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B8EA4-B1ED-4B19-A38D-AD6A97B8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36716-2E3C-4AEE-BAF0-9F5F036D2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0000"/>
            <a:ext cx="8731361" cy="5190958"/>
          </a:xfrm>
        </p:spPr>
        <p:txBody>
          <a:bodyPr>
            <a:normAutofit/>
          </a:bodyPr>
          <a:lstStyle/>
          <a:p>
            <a:r>
              <a:rPr lang="en-US" b="1" dirty="0"/>
              <a:t>First Days of School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Thursday</a:t>
            </a:r>
            <a:r>
              <a:rPr lang="en-US" sz="1800" dirty="0"/>
              <a:t> – I’ll be at WFHS ; </a:t>
            </a:r>
            <a:r>
              <a:rPr lang="en-US" sz="1800" dirty="0">
                <a:solidFill>
                  <a:srgbClr val="FF0000"/>
                </a:solidFill>
              </a:rPr>
              <a:t>Friday</a:t>
            </a:r>
            <a:r>
              <a:rPr lang="en-US" sz="1800" dirty="0"/>
              <a:t> – I’ll be at DHS </a:t>
            </a:r>
          </a:p>
          <a:p>
            <a:pPr lvl="1"/>
            <a:r>
              <a:rPr lang="en-US" sz="1800" dirty="0"/>
              <a:t>You do not need to come see me.  But…  Please come see me:</a:t>
            </a:r>
          </a:p>
          <a:p>
            <a:pPr lvl="2"/>
            <a:r>
              <a:rPr lang="en-US" sz="1600" dirty="0"/>
              <a:t>If you don’t have a placement</a:t>
            </a:r>
          </a:p>
          <a:p>
            <a:pPr lvl="2"/>
            <a:r>
              <a:rPr lang="en-US" sz="1600" dirty="0"/>
              <a:t>If you have questions</a:t>
            </a:r>
          </a:p>
          <a:p>
            <a:pPr lvl="2"/>
            <a:r>
              <a:rPr lang="en-US" sz="1600" dirty="0"/>
              <a:t>If you need a hard copy of the permission slip</a:t>
            </a:r>
          </a:p>
          <a:p>
            <a:pPr lvl="1"/>
            <a:r>
              <a:rPr lang="en-US" sz="2000" b="1" dirty="0"/>
              <a:t>Remember:  </a:t>
            </a:r>
            <a:r>
              <a:rPr lang="en-US" sz="2000" dirty="0"/>
              <a:t>You must leave campus for your internship period(s).  You are not allowed to remain on campus during your internship period if you are not interning for a teacher on campus.</a:t>
            </a:r>
          </a:p>
          <a:p>
            <a:pPr lvl="1"/>
            <a:r>
              <a:rPr lang="en-US" sz="1800" dirty="0"/>
              <a:t>Mrs. King’s location </a:t>
            </a:r>
            <a:r>
              <a:rPr lang="en-US" sz="1800" dirty="0">
                <a:solidFill>
                  <a:schemeClr val="accent5"/>
                </a:solidFill>
              </a:rPr>
              <a:t>this week only</a:t>
            </a:r>
            <a:r>
              <a:rPr lang="en-US" sz="1800" dirty="0"/>
              <a:t>:  </a:t>
            </a:r>
          </a:p>
          <a:p>
            <a:pPr lvl="2"/>
            <a:r>
              <a:rPr lang="en-US" sz="1800" b="1" dirty="0">
                <a:solidFill>
                  <a:srgbClr val="002060"/>
                </a:solidFill>
              </a:rPr>
              <a:t>West Forsyth High School </a:t>
            </a:r>
            <a:r>
              <a:rPr lang="en-US" sz="1800" dirty="0">
                <a:solidFill>
                  <a:srgbClr val="002060"/>
                </a:solidFill>
              </a:rPr>
              <a:t>– Thursday, August 5 – #2146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</a:rPr>
              <a:t>Denmark High School </a:t>
            </a:r>
            <a:r>
              <a:rPr lang="en-US" sz="1800" dirty="0">
                <a:solidFill>
                  <a:srgbClr val="0070C0"/>
                </a:solidFill>
              </a:rPr>
              <a:t>– Friday, August 6 – Media Center</a:t>
            </a:r>
          </a:p>
          <a:p>
            <a:pPr lvl="1"/>
            <a:endParaRPr lang="en-US" sz="1200" dirty="0">
              <a:solidFill>
                <a:srgbClr val="002060"/>
              </a:solidFill>
            </a:endParaRPr>
          </a:p>
          <a:p>
            <a:pPr lvl="1"/>
            <a:endParaRPr lang="en-US" sz="1200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105BA4-1824-4105-B804-5D03B70D0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745725"/>
            <a:ext cx="752877" cy="71523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025653-5216-40C2-88A8-D90118004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856" y="4851454"/>
            <a:ext cx="801635" cy="736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48805A-808C-4534-85AE-13CB1A7F9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610" y="1571240"/>
            <a:ext cx="2755677" cy="185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75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652D5-93B6-4C6C-BF67-013EFCD4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Orientation “Attendance” Confirmation</a:t>
            </a:r>
            <a:br>
              <a:rPr lang="en-US" dirty="0"/>
            </a:br>
            <a:r>
              <a:rPr lang="en-US" i="1" dirty="0"/>
              <a:t>Your Very First “100” in this course!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E3935-1B92-4325-88F8-7551E7860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complete the below info link.  It serves as:</a:t>
            </a:r>
          </a:p>
          <a:p>
            <a:pPr lvl="1"/>
            <a:r>
              <a:rPr lang="en-US" dirty="0"/>
              <a:t>Documentation of “attending” this presentation, </a:t>
            </a:r>
            <a:r>
              <a:rPr lang="en-US" b="1" dirty="0">
                <a:solidFill>
                  <a:srgbClr val="C00000"/>
                </a:solidFill>
              </a:rPr>
              <a:t>and you will receive a 100 as your very first grade in this course! </a:t>
            </a:r>
          </a:p>
          <a:p>
            <a:pPr lvl="1"/>
            <a:r>
              <a:rPr lang="en-US" dirty="0"/>
              <a:t>Registration for meetings with Mrs. King.</a:t>
            </a:r>
          </a:p>
          <a:p>
            <a:pPr lvl="1"/>
            <a:endParaRPr lang="en-US" dirty="0"/>
          </a:p>
          <a:p>
            <a:r>
              <a:rPr lang="en-US" dirty="0">
                <a:hlinkClick r:id="rId3"/>
              </a:rPr>
              <a:t>https://forms.gle/JHWGJesejWbZ25fn8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C7D19-78E3-4752-9039-9DBBDF560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730" y="3255490"/>
            <a:ext cx="2785872" cy="278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4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EADB6-E465-4CE9-B53A-A29D4AC38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we will discuss these questions…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90661-58A3-4220-A45C-2FD49CCE6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953042"/>
          </a:xfrm>
        </p:spPr>
        <p:txBody>
          <a:bodyPr>
            <a:normAutofit/>
          </a:bodyPr>
          <a:lstStyle/>
          <a:p>
            <a:r>
              <a:rPr lang="en-US" dirty="0"/>
              <a:t>What is Internship Forsyth?</a:t>
            </a:r>
          </a:p>
          <a:p>
            <a:r>
              <a:rPr lang="en-US" dirty="0"/>
              <a:t>Why do we use </a:t>
            </a:r>
            <a:r>
              <a:rPr lang="en-US" dirty="0" err="1"/>
              <a:t>itsLearning</a:t>
            </a:r>
            <a:r>
              <a:rPr lang="en-US" dirty="0"/>
              <a:t>?</a:t>
            </a:r>
          </a:p>
          <a:p>
            <a:r>
              <a:rPr lang="en-US" dirty="0"/>
              <a:t>What if I am still looking for a job/placement?</a:t>
            </a:r>
          </a:p>
          <a:p>
            <a:r>
              <a:rPr lang="en-US" dirty="0"/>
              <a:t>What if I am a 2</a:t>
            </a:r>
            <a:r>
              <a:rPr lang="en-US" baseline="30000" dirty="0"/>
              <a:t>nd</a:t>
            </a:r>
            <a:r>
              <a:rPr lang="en-US" dirty="0"/>
              <a:t> year student?</a:t>
            </a:r>
          </a:p>
          <a:p>
            <a:r>
              <a:rPr lang="en-US" dirty="0"/>
              <a:t>What documents are required by me and my mentor/supervisor, and when will they be ready?</a:t>
            </a:r>
          </a:p>
          <a:p>
            <a:r>
              <a:rPr lang="en-US" dirty="0"/>
              <a:t>What are the requirements for monthly meetings, and will they be virtual?</a:t>
            </a:r>
          </a:p>
          <a:p>
            <a:r>
              <a:rPr lang="en-US" dirty="0"/>
              <a:t>How am I graded?</a:t>
            </a:r>
          </a:p>
          <a:p>
            <a:r>
              <a:rPr lang="en-US" dirty="0"/>
              <a:t>What are my next steps?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955C7-5DAA-482A-94EE-7C323D024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673" y="1335015"/>
            <a:ext cx="2093985" cy="20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56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on a beach posing for the camera&#10;&#10;Description automatically generated">
            <a:extLst>
              <a:ext uri="{FF2B5EF4-FFF2-40B4-BE49-F238E27FC236}">
                <a16:creationId xmlns:a16="http://schemas.microsoft.com/office/drawing/2014/main" id="{5D406A7C-2F64-4D63-9B6F-DFDDF58D5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00" r="8865"/>
          <a:stretch/>
        </p:blipFill>
        <p:spPr>
          <a:xfrm rot="340444">
            <a:off x="5763719" y="4772915"/>
            <a:ext cx="1696630" cy="1625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E5DE4-E917-46FE-9A8F-BF3D90F39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57459-E780-40D5-A6C7-5A7266227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4059"/>
            <a:ext cx="8596668" cy="4285636"/>
          </a:xfrm>
        </p:spPr>
        <p:txBody>
          <a:bodyPr>
            <a:normAutofit/>
          </a:bodyPr>
          <a:lstStyle/>
          <a:p>
            <a:r>
              <a:rPr lang="en-US" dirty="0"/>
              <a:t>Dianne King</a:t>
            </a:r>
          </a:p>
          <a:p>
            <a:r>
              <a:rPr lang="en-US" dirty="0"/>
              <a:t>Career Development Coordinator – DHS and WFHS</a:t>
            </a:r>
          </a:p>
          <a:p>
            <a:r>
              <a:rPr lang="en-US" dirty="0"/>
              <a:t>Passion for helping students find their passion </a:t>
            </a:r>
            <a:r>
              <a:rPr lang="en-US" dirty="0">
                <a:sym typeface="Wingdings" panose="05000000000000000000" pitchFamily="2" charset="2"/>
              </a:rPr>
              <a:t>  </a:t>
            </a:r>
            <a:endParaRPr lang="en-US" dirty="0"/>
          </a:p>
          <a:p>
            <a:r>
              <a:rPr lang="en-US" dirty="0"/>
              <a:t>Locations:</a:t>
            </a:r>
          </a:p>
          <a:p>
            <a:pPr lvl="1"/>
            <a:r>
              <a:rPr lang="en-US" dirty="0"/>
              <a:t>Tuesdays – WFHS – Office 1249</a:t>
            </a:r>
          </a:p>
          <a:p>
            <a:pPr lvl="1"/>
            <a:r>
              <a:rPr lang="en-US" dirty="0"/>
              <a:t>Thursdays – DHS – Office 2006</a:t>
            </a:r>
          </a:p>
          <a:p>
            <a:r>
              <a:rPr lang="en-US" dirty="0"/>
              <a:t>Best Contact:</a:t>
            </a:r>
          </a:p>
          <a:p>
            <a:pPr lvl="1"/>
            <a:r>
              <a:rPr lang="en-US" dirty="0"/>
              <a:t>Email:  </a:t>
            </a:r>
            <a:r>
              <a:rPr lang="en-US" dirty="0">
                <a:hlinkClick r:id="rId4"/>
              </a:rPr>
              <a:t>dking80@forsyth.k12.ga.us</a:t>
            </a:r>
            <a:endParaRPr lang="en-US" dirty="0"/>
          </a:p>
          <a:p>
            <a:pPr lvl="1"/>
            <a:r>
              <a:rPr lang="en-US" dirty="0"/>
              <a:t>Remind</a:t>
            </a:r>
          </a:p>
          <a:p>
            <a:r>
              <a:rPr lang="en-US" dirty="0"/>
              <a:t>Cannot wait to learn more about you!</a:t>
            </a:r>
          </a:p>
          <a:p>
            <a:pPr lvl="1"/>
            <a:endParaRPr lang="en-US" dirty="0"/>
          </a:p>
        </p:txBody>
      </p:sp>
      <p:pic>
        <p:nvPicPr>
          <p:cNvPr id="10" name="Picture 9" descr="A picture containing person, sitting, building, person&#10;&#10;Description automatically generated">
            <a:extLst>
              <a:ext uri="{FF2B5EF4-FFF2-40B4-BE49-F238E27FC236}">
                <a16:creationId xmlns:a16="http://schemas.microsoft.com/office/drawing/2014/main" id="{E66422E6-BBCD-4E09-B14D-6C22D473C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2790">
            <a:off x="7610976" y="392764"/>
            <a:ext cx="1805517" cy="2407356"/>
          </a:xfrm>
          <a:prstGeom prst="rect">
            <a:avLst/>
          </a:prstGeom>
        </p:spPr>
      </p:pic>
      <p:pic>
        <p:nvPicPr>
          <p:cNvPr id="12" name="Picture 11" descr="A person standing in a field&#10;&#10;Description automatically generated">
            <a:extLst>
              <a:ext uri="{FF2B5EF4-FFF2-40B4-BE49-F238E27FC236}">
                <a16:creationId xmlns:a16="http://schemas.microsoft.com/office/drawing/2014/main" id="{B0DC8CD5-EED6-424E-9465-B0EE84BA5E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302" r="25130" b="18847"/>
          <a:stretch/>
        </p:blipFill>
        <p:spPr>
          <a:xfrm>
            <a:off x="9844303" y="268082"/>
            <a:ext cx="1999441" cy="3777286"/>
          </a:xfrm>
          <a:prstGeom prst="rect">
            <a:avLst/>
          </a:prstGeom>
        </p:spPr>
      </p:pic>
      <p:pic>
        <p:nvPicPr>
          <p:cNvPr id="14" name="Picture 13" descr="A picture containing person, table, cake, person&#10;&#10;Description automatically generated">
            <a:extLst>
              <a:ext uri="{FF2B5EF4-FFF2-40B4-BE49-F238E27FC236}">
                <a16:creationId xmlns:a16="http://schemas.microsoft.com/office/drawing/2014/main" id="{BD9C22A9-0541-47EC-9105-A2011574B6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05" t="3756" r="3929" b="18847"/>
          <a:stretch/>
        </p:blipFill>
        <p:spPr>
          <a:xfrm rot="20943520">
            <a:off x="7238131" y="2739802"/>
            <a:ext cx="2380002" cy="261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79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262B-4F86-42DD-827E-78E23D521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41D50-07B8-4C9D-A965-CCAA291EC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2951"/>
            <a:ext cx="8596668" cy="429100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Denmark High School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dirty="0"/>
              <a:t>Text the message @</a:t>
            </a:r>
            <a:r>
              <a:rPr lang="en-US" dirty="0" err="1"/>
              <a:t>internsdhs</a:t>
            </a:r>
            <a:r>
              <a:rPr lang="en-US" dirty="0"/>
              <a:t> to the number 81010.</a:t>
            </a:r>
          </a:p>
          <a:p>
            <a:endParaRPr lang="en-US" dirty="0"/>
          </a:p>
          <a:p>
            <a:r>
              <a:rPr lang="en-US" sz="2400" b="1" dirty="0">
                <a:solidFill>
                  <a:srgbClr val="002060"/>
                </a:solidFill>
              </a:rPr>
              <a:t>West Forsyth High School</a:t>
            </a: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	Text the message @</a:t>
            </a:r>
            <a:r>
              <a:rPr lang="en-US" dirty="0" err="1"/>
              <a:t>internswfh</a:t>
            </a:r>
            <a:r>
              <a:rPr lang="en-US" dirty="0"/>
              <a:t> to the number 81010.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i="1" dirty="0"/>
          </a:p>
          <a:p>
            <a:pPr marL="0" indent="0" algn="ctr">
              <a:buNone/>
            </a:pPr>
            <a:r>
              <a:rPr lang="en-US" b="1" i="1" dirty="0"/>
              <a:t>Since I am at multiple schools, this will be the fastest and best way for me to communicate with you regarding any changes/updates.</a:t>
            </a:r>
          </a:p>
          <a:p>
            <a:pPr marL="0" indent="0" algn="ctr">
              <a:buNone/>
            </a:pPr>
            <a:r>
              <a:rPr lang="en-US" b="1" i="1" dirty="0"/>
              <a:t>Not registered… please do now! 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A24D27-ABF6-4A09-BDE0-73B1C4D0A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594" y="969836"/>
            <a:ext cx="1477343" cy="140347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8DDF41-C195-4415-9CF5-5D38A67EC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704" y="2685121"/>
            <a:ext cx="1619233" cy="14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5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8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7DA67-0438-4880-9103-68D83D16F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What is Internship Forsyth?</a:t>
            </a:r>
          </a:p>
        </p:txBody>
      </p:sp>
      <p:sp>
        <p:nvSpPr>
          <p:cNvPr id="42" name="Isosceles Triangle 20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3" name="Straight Connector 22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366AF-8152-4B4E-A463-F97694B4E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835572"/>
            <a:ext cx="6341016" cy="52183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Fabulous Opportunity</a:t>
            </a:r>
          </a:p>
          <a:p>
            <a:pPr>
              <a:lnSpc>
                <a:spcPct val="90000"/>
              </a:lnSpc>
            </a:pPr>
            <a:r>
              <a:rPr lang="en-US" dirty="0"/>
              <a:t>State of Georgia Course – Georgia values internships!</a:t>
            </a:r>
          </a:p>
          <a:p>
            <a:pPr>
              <a:lnSpc>
                <a:spcPct val="90000"/>
              </a:lnSpc>
            </a:pPr>
            <a:r>
              <a:rPr lang="en-US" dirty="0"/>
              <a:t>Credit is earned through interning/working and completing coursework.</a:t>
            </a:r>
          </a:p>
          <a:p>
            <a:pPr>
              <a:lnSpc>
                <a:spcPct val="90000"/>
              </a:lnSpc>
            </a:pPr>
            <a:r>
              <a:rPr lang="en-US" dirty="0"/>
              <a:t>One course credit for every 5 hours worked – Up to 3 periods/credits</a:t>
            </a:r>
          </a:p>
          <a:p>
            <a:pPr>
              <a:lnSpc>
                <a:spcPct val="90000"/>
              </a:lnSpc>
            </a:pPr>
            <a:r>
              <a:rPr lang="en-US" dirty="0"/>
              <a:t>On your schedule</a:t>
            </a:r>
          </a:p>
          <a:p>
            <a:pPr>
              <a:lnSpc>
                <a:spcPct val="90000"/>
              </a:lnSpc>
            </a:pPr>
            <a:r>
              <a:rPr lang="en-US" dirty="0"/>
              <a:t>Types of Interns – Not one “size”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Paid vs Unpaid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On Campus vs Off Campus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Virtual vs In Person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In Pathway vs Out of Pathway Placements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First Year vs Second Year</a:t>
            </a:r>
          </a:p>
          <a:p>
            <a:pPr>
              <a:lnSpc>
                <a:spcPct val="90000"/>
              </a:lnSpc>
            </a:pPr>
            <a:r>
              <a:rPr lang="en-US" dirty="0"/>
              <a:t>We all utilize </a:t>
            </a:r>
            <a:r>
              <a:rPr lang="en-US" dirty="0" err="1"/>
              <a:t>itsLearning</a:t>
            </a:r>
            <a:r>
              <a:rPr lang="en-US" dirty="0"/>
              <a:t>! </a:t>
            </a:r>
          </a:p>
        </p:txBody>
      </p:sp>
      <p:sp>
        <p:nvSpPr>
          <p:cNvPr id="44" name="Isosceles Triangle 24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0757C-E11E-4610-8542-4AE50BFD8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45" y="835572"/>
            <a:ext cx="2975555" cy="183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AF83E-9C13-493E-9C50-727CB451F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/>
              <a:t>itsLearning</a:t>
            </a:r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58453-5E64-4CC9-A8E3-59FE64575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930401"/>
            <a:ext cx="8596668" cy="4110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dirty="0"/>
              <a:t>Will be ready soon!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itsLearning</a:t>
            </a:r>
            <a:r>
              <a:rPr lang="en-US" dirty="0"/>
              <a:t> – How we will use: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Copies of all documents for course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Assignment/Document submission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 will be your ultimate resource once ready.</a:t>
            </a:r>
          </a:p>
          <a:p>
            <a:pPr lvl="0">
              <a:lnSpc>
                <a:spcPct val="90000"/>
              </a:lnSpc>
            </a:pPr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Year Students – </a:t>
            </a:r>
            <a:r>
              <a:rPr lang="en-US" dirty="0"/>
              <a:t>You will be exempt from many assignments this year.  </a:t>
            </a:r>
          </a:p>
          <a:p>
            <a:pPr lvl="0">
              <a:lnSpc>
                <a:spcPct val="90000"/>
              </a:lnSpc>
            </a:pPr>
            <a:r>
              <a:rPr lang="en-US" b="1" dirty="0"/>
              <a:t>Finding a Job: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August 19 – Deadline to find and begin working in a job/placement.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Find what you love.  Be creative.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Virtual internships are acceptable.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Hours may be worked anytime during the week.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224CF-2543-47C5-B1F7-E3912770B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683" y="733093"/>
            <a:ext cx="4125026" cy="275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9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51F5F-0409-4641-8E3A-D63D8A78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Documents – Required by State of 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39DBC-95C2-4D36-809F-6E542E34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1959"/>
            <a:ext cx="8596668" cy="495037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i="1" dirty="0">
                <a:solidFill>
                  <a:srgbClr val="C00000"/>
                </a:solidFill>
              </a:rPr>
              <a:t>You will receive these electronic </a:t>
            </a:r>
            <a:r>
              <a:rPr lang="en-US" b="1" i="1" dirty="0" err="1">
                <a:solidFill>
                  <a:srgbClr val="C00000"/>
                </a:solidFill>
              </a:rPr>
              <a:t>eDocuments</a:t>
            </a:r>
            <a:r>
              <a:rPr lang="en-US" b="1" i="1" dirty="0">
                <a:solidFill>
                  <a:srgbClr val="C00000"/>
                </a:solidFill>
              </a:rPr>
              <a:t> from me by email when ready at the end of August.</a:t>
            </a:r>
          </a:p>
          <a:p>
            <a:r>
              <a:rPr lang="en-US" b="1" dirty="0" err="1"/>
              <a:t>PandaDocs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Our electronic document platform.  We use for our Intake Forms and our Hours Documentation.</a:t>
            </a:r>
          </a:p>
          <a:p>
            <a:pPr lvl="1"/>
            <a:r>
              <a:rPr lang="en-US" dirty="0"/>
              <a:t>Everyone receives through email for signature.  Once all parties sign, everyone receives a finalized copy. </a:t>
            </a:r>
          </a:p>
          <a:p>
            <a:pPr lvl="1"/>
            <a:r>
              <a:rPr lang="en-US" dirty="0"/>
              <a:t>Interns are responsible for submitting completed copies as an </a:t>
            </a:r>
            <a:r>
              <a:rPr lang="en-US" dirty="0" err="1"/>
              <a:t>itsLearning</a:t>
            </a:r>
            <a:r>
              <a:rPr lang="en-US" dirty="0"/>
              <a:t> assignment. </a:t>
            </a:r>
          </a:p>
          <a:p>
            <a:r>
              <a:rPr lang="en-US" b="1" dirty="0"/>
              <a:t>Intake Packet</a:t>
            </a:r>
            <a:r>
              <a:rPr lang="en-US" dirty="0"/>
              <a:t> </a:t>
            </a:r>
            <a:r>
              <a:rPr lang="en-US" b="1" dirty="0"/>
              <a:t>Distribution and Due Date:</a:t>
            </a:r>
          </a:p>
          <a:p>
            <a:pPr lvl="1"/>
            <a:r>
              <a:rPr lang="en-US" dirty="0"/>
              <a:t>Makes your placement official.</a:t>
            </a:r>
          </a:p>
          <a:p>
            <a:pPr lvl="1"/>
            <a:r>
              <a:rPr lang="en-US" dirty="0"/>
              <a:t>Will be emailed toward the end of August. Target date is Monday, August 23.</a:t>
            </a:r>
          </a:p>
          <a:p>
            <a:pPr lvl="1"/>
            <a:r>
              <a:rPr lang="en-US" dirty="0"/>
              <a:t>It is due September 10.</a:t>
            </a:r>
          </a:p>
          <a:p>
            <a:r>
              <a:rPr lang="en-US" b="1" dirty="0">
                <a:highlight>
                  <a:srgbClr val="FFFF00"/>
                </a:highlight>
              </a:rPr>
              <a:t>Intake Packet Content:</a:t>
            </a:r>
          </a:p>
          <a:p>
            <a:pPr lvl="1"/>
            <a:r>
              <a:rPr lang="en-US" dirty="0"/>
              <a:t>Student Data Sheet</a:t>
            </a:r>
          </a:p>
          <a:p>
            <a:pPr lvl="1"/>
            <a:r>
              <a:rPr lang="en-US" dirty="0"/>
              <a:t>Parent/Guardian Enrollment Consent</a:t>
            </a:r>
          </a:p>
          <a:p>
            <a:pPr lvl="1"/>
            <a:r>
              <a:rPr lang="en-US" dirty="0"/>
              <a:t>Harassment/Confidentiality/Security Document</a:t>
            </a:r>
          </a:p>
          <a:p>
            <a:pPr lvl="1"/>
            <a:r>
              <a:rPr lang="en-US" dirty="0"/>
              <a:t>Syllabus </a:t>
            </a:r>
          </a:p>
          <a:p>
            <a:pPr lvl="1"/>
            <a:r>
              <a:rPr lang="en-US" dirty="0"/>
              <a:t>Employer Documents </a:t>
            </a:r>
          </a:p>
          <a:p>
            <a:pPr lvl="2"/>
            <a:r>
              <a:rPr lang="en-US" dirty="0"/>
              <a:t>Training/Expectations Agreement</a:t>
            </a:r>
          </a:p>
          <a:p>
            <a:pPr lvl="2"/>
            <a:r>
              <a:rPr lang="en-US" dirty="0"/>
              <a:t>Training Plan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96FA9F-E3D7-4EEE-AEF5-AA011A38D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265" y="3180200"/>
            <a:ext cx="3964355" cy="18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5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5D508-C563-47CE-A0EE-8430504B6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Documents – Required by State of 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3E363-130D-4ED4-9075-2F9FF6731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444"/>
            <a:ext cx="8596668" cy="4667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</a:rPr>
              <a:t>You will receive these electronic </a:t>
            </a:r>
            <a:r>
              <a:rPr lang="en-US" b="1" i="1" dirty="0" err="1">
                <a:solidFill>
                  <a:srgbClr val="C00000"/>
                </a:solidFill>
              </a:rPr>
              <a:t>eDocuments</a:t>
            </a:r>
            <a:r>
              <a:rPr lang="en-US" b="1" i="1" dirty="0">
                <a:solidFill>
                  <a:srgbClr val="C00000"/>
                </a:solidFill>
              </a:rPr>
              <a:t> from me by email when ready at the end of August.</a:t>
            </a:r>
          </a:p>
          <a:p>
            <a:endParaRPr lang="en-US" dirty="0"/>
          </a:p>
          <a:p>
            <a:r>
              <a:rPr lang="en-US" dirty="0"/>
              <a:t>Documentation of Hours/Pay – Monthly</a:t>
            </a:r>
          </a:p>
          <a:p>
            <a:pPr lvl="1"/>
            <a:r>
              <a:rPr lang="en-US" dirty="0"/>
              <a:t>Will be emailed toward the end of August. </a:t>
            </a:r>
          </a:p>
          <a:p>
            <a:pPr lvl="1"/>
            <a:r>
              <a:rPr lang="en-US" dirty="0"/>
              <a:t>Target date is Monday, August 23.</a:t>
            </a:r>
          </a:p>
          <a:p>
            <a:pPr lvl="1"/>
            <a:r>
              <a:rPr lang="en-US" dirty="0"/>
              <a:t>August hours will be due September 10.</a:t>
            </a:r>
          </a:p>
          <a:p>
            <a:pPr lvl="1"/>
            <a:r>
              <a:rPr lang="en-US" dirty="0"/>
              <a:t>Keep track of your hours until your form is ready.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Hours – Varies by month – On Form and </a:t>
            </a:r>
            <a:r>
              <a:rPr lang="en-US" dirty="0" err="1">
                <a:highlight>
                  <a:srgbClr val="FFFF00"/>
                </a:highlight>
              </a:rPr>
              <a:t>itsLearning</a:t>
            </a:r>
            <a:endParaRPr lang="en-US" dirty="0">
              <a:highlight>
                <a:srgbClr val="FFFF00"/>
              </a:highlight>
            </a:endParaRPr>
          </a:p>
          <a:p>
            <a:pPr lvl="2"/>
            <a:r>
              <a:rPr lang="en-US" dirty="0"/>
              <a:t>Calendar</a:t>
            </a:r>
          </a:p>
          <a:p>
            <a:pPr lvl="2"/>
            <a:r>
              <a:rPr lang="en-US" dirty="0"/>
              <a:t>Must be signed by supervisor/mentor</a:t>
            </a:r>
          </a:p>
          <a:p>
            <a:pPr lvl="2"/>
            <a:r>
              <a:rPr lang="en-US" dirty="0"/>
              <a:t>Submit PDF of completed form through </a:t>
            </a:r>
            <a:r>
              <a:rPr lang="en-US" dirty="0" err="1"/>
              <a:t>itsLearning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A8F58-946F-445B-97D2-6EF78A21B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380" y="2346707"/>
            <a:ext cx="4054915" cy="29308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549FDC-C09B-4333-BF30-692EC4A80A66}"/>
              </a:ext>
            </a:extLst>
          </p:cNvPr>
          <p:cNvSpPr txBox="1"/>
          <p:nvPr/>
        </p:nvSpPr>
        <p:spPr>
          <a:xfrm rot="20215947">
            <a:off x="7700211" y="3354579"/>
            <a:ext cx="2334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2393586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15F4C5-0CA0-41D4-BF61-5BC6FEC6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Monthly Meetings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EF3B5F-7F29-4F0A-A2B6-C7599520CB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164246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52935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1644</Words>
  <Application>Microsoft Office PowerPoint</Application>
  <PresentationFormat>Widescreen</PresentationFormat>
  <Paragraphs>219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Merriweather Sans</vt:lpstr>
      <vt:lpstr>Trebuchet MS</vt:lpstr>
      <vt:lpstr>Wingdings</vt:lpstr>
      <vt:lpstr>Wingdings 3</vt:lpstr>
      <vt:lpstr>Facet</vt:lpstr>
      <vt:lpstr>Course Orientation</vt:lpstr>
      <vt:lpstr>Today we will discuss these questions…</vt:lpstr>
      <vt:lpstr>Who am I?</vt:lpstr>
      <vt:lpstr>Remind</vt:lpstr>
      <vt:lpstr>  What is Internship Forsyth?</vt:lpstr>
      <vt:lpstr>itsLearning</vt:lpstr>
      <vt:lpstr>Documents – Required by State of GA</vt:lpstr>
      <vt:lpstr>Documents – Required by State of GA</vt:lpstr>
      <vt:lpstr>Monthly Meetings</vt:lpstr>
      <vt:lpstr>Quarterly Site Visits</vt:lpstr>
      <vt:lpstr>Grades</vt:lpstr>
      <vt:lpstr>Intern Responsibility</vt:lpstr>
      <vt:lpstr>Fall Event – August 20 -  Internship/Mentorship Kickoff!   All FCS Internship/Mentorship Students  Browns Bridge Church  Morning &amp; Afternoon Sessions – You choose!  Transportation not provided  Summative Grade  Permission Slip  Step 1:  Download, complete, sign  Step 2:  Turn in to my office on or before    August 13 (DHS – Office #2006; WFHS –     Office #1249) </vt:lpstr>
      <vt:lpstr>Spring Events – Tentative  JA Discovery Center  Mock Interview Prep Event Mock Interviews </vt:lpstr>
      <vt:lpstr>Volunteer at JA Discovery Center Location:  Alliance Academy</vt:lpstr>
      <vt:lpstr>Mock Interview Prep Event and Mock Interviews</vt:lpstr>
      <vt:lpstr>Next Steps:</vt:lpstr>
      <vt:lpstr>Next Steps:</vt:lpstr>
      <vt:lpstr>Orientation “Attendance” Confirmation Your Very First “100” in this course!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Orientation</dc:title>
  <dc:creator>King, Dianne</dc:creator>
  <cp:lastModifiedBy>King, Dianne</cp:lastModifiedBy>
  <cp:revision>31</cp:revision>
  <cp:lastPrinted>2021-08-02T19:06:05Z</cp:lastPrinted>
  <dcterms:created xsi:type="dcterms:W3CDTF">2021-08-02T18:45:17Z</dcterms:created>
  <dcterms:modified xsi:type="dcterms:W3CDTF">2021-08-03T16:41:53Z</dcterms:modified>
</cp:coreProperties>
</file>