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1" r:id="rId8"/>
    <p:sldId id="264" r:id="rId9"/>
    <p:sldId id="265" r:id="rId10"/>
    <p:sldId id="262" r:id="rId11"/>
    <p:sldId id="260" r:id="rId12"/>
    <p:sldId id="263" r:id="rId13"/>
    <p:sldId id="266" r:id="rId14"/>
    <p:sldId id="267" r:id="rId15"/>
    <p:sldId id="268" r:id="rId16"/>
    <p:sldId id="271" r:id="rId17"/>
    <p:sldId id="270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edoka One" panose="020B0604020202020204" charset="0"/>
      <p:regular r:id="rId23"/>
    </p:embeddedFont>
    <p:embeddedFont>
      <p:font typeface="Nunito" panose="020B0604020202020204" charset="0"/>
      <p:regular r:id="rId24"/>
    </p:embeddedFont>
    <p:embeddedFont>
      <p:font typeface="Nunito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1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thebalancecareers.com/how-to-write-a-reference-letter-206432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kingcdc.weebly.com/2021-2022-internship-opportunitie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1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dkingcdc.weebly.com/internship-forsyth-21-22.html" TargetMode="External"/><Relationship Id="rId4" Type="http://schemas.openxmlformats.org/officeDocument/2006/relationships/hyperlink" Target="https://dkingcdc.weebly.com/securing-an-internship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2.sv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kingcdc.weebly.com/2021-2022-internship-opportunities.html" TargetMode="External"/><Relationship Id="rId5" Type="http://schemas.openxmlformats.org/officeDocument/2006/relationships/hyperlink" Target="https://dkingcdc.weebly.com/securing-an-internship.html" TargetMode="External"/><Relationship Id="rId4" Type="http://schemas.openxmlformats.org/officeDocument/2006/relationships/hyperlink" Target="https://dkingcdc.weebly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balancecareers.com/high-school-resume-examples-and-writing-tips-2063554" TargetMode="External"/><Relationship Id="rId3" Type="http://schemas.openxmlformats.org/officeDocument/2006/relationships/hyperlink" Target="http://jobsearch.about.com/od/teenjobinterviews/qt/teeninterview.htm" TargetMode="External"/><Relationship Id="rId7" Type="http://schemas.openxmlformats.org/officeDocument/2006/relationships/hyperlink" Target="http://jobsearch.about.com/od/findajob/u/findajob.htm" TargetMode="External"/><Relationship Id="rId12" Type="http://schemas.openxmlformats.org/officeDocument/2006/relationships/image" Target="../media/image14.svg"/><Relationship Id="rId2" Type="http://schemas.openxmlformats.org/officeDocument/2006/relationships/hyperlink" Target="http://jobsearch.about.com/cs/justforstudents/a/teenjob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obsearch.about.com/od/high-school/tp/high-school-jobs.htm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://jobsearch.about.com/od/teenstudentgrad/a/firstjob.htm" TargetMode="External"/><Relationship Id="rId10" Type="http://schemas.openxmlformats.org/officeDocument/2006/relationships/hyperlink" Target="https://www.thebalancecareers.com/how-to-write-a-reference-letter-2064324" TargetMode="External"/><Relationship Id="rId4" Type="http://schemas.openxmlformats.org/officeDocument/2006/relationships/hyperlink" Target="http://jobsearch.about.com/od/teenstudentgrad/a/workingpaper.htm" TargetMode="External"/><Relationship Id="rId9" Type="http://schemas.openxmlformats.org/officeDocument/2006/relationships/hyperlink" Target="https://novoresume.com/career-blog/how-to-write-a-cover-letter-gui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jobsearch.about.com/od/sampleresume1/a/high-school-resume-examples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145774" y="5936120"/>
            <a:ext cx="30579547" cy="152897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05260" y="625825"/>
            <a:ext cx="13077480" cy="9035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2625" y="3086770"/>
            <a:ext cx="2151064" cy="490906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68051" y="1088236"/>
            <a:ext cx="8751898" cy="5861310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189302" y="1525700"/>
            <a:ext cx="7909397" cy="4991003"/>
            <a:chOff x="0" y="-38100"/>
            <a:chExt cx="10545862" cy="6654671"/>
          </a:xfrm>
        </p:grpSpPr>
        <p:sp>
          <p:nvSpPr>
            <p:cNvPr id="8" name="TextBox 8"/>
            <p:cNvSpPr txBox="1"/>
            <p:nvPr/>
          </p:nvSpPr>
          <p:spPr>
            <a:xfrm>
              <a:off x="0" y="904838"/>
              <a:ext cx="10545862" cy="4561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97"/>
                </a:lnSpc>
              </a:pPr>
              <a:r>
                <a:rPr lang="en-US" sz="7497">
                  <a:solidFill>
                    <a:srgbClr val="262A55"/>
                  </a:solidFill>
                  <a:latin typeface="Fredoka One Bold"/>
                </a:rPr>
                <a:t>Tips on Finding an Internship Placement!!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0545862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262A55"/>
                  </a:solidFill>
                  <a:latin typeface="Nunito"/>
                </a:rPr>
                <a:t>AMAZING &amp; MINDBLOWING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371012" y="5826611"/>
              <a:ext cx="5803838" cy="789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60"/>
                </a:lnSpc>
              </a:pPr>
              <a:r>
                <a:rPr lang="en-US" sz="3400" dirty="0">
                  <a:solidFill>
                    <a:srgbClr val="262A55"/>
                  </a:solidFill>
                  <a:latin typeface="Nunito Bold"/>
                </a:rPr>
                <a:t>     With Mrs. King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82740" y="3317981"/>
            <a:ext cx="6663910" cy="44466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4400">
            <a:off x="14144451" y="966510"/>
            <a:ext cx="864175" cy="10332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3414" flipH="1">
            <a:off x="3143188" y="4368184"/>
            <a:ext cx="895712" cy="1070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02507" y="285168"/>
            <a:ext cx="17887948" cy="2552571"/>
            <a:chOff x="3270415" y="-955545"/>
            <a:chExt cx="17892918" cy="3403428"/>
          </a:xfrm>
        </p:grpSpPr>
        <p:sp>
          <p:nvSpPr>
            <p:cNvPr id="4" name="TextBox 4"/>
            <p:cNvSpPr txBox="1"/>
            <p:nvPr/>
          </p:nvSpPr>
          <p:spPr>
            <a:xfrm>
              <a:off x="3270415" y="-955545"/>
              <a:ext cx="14691633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dirty="0">
                  <a:solidFill>
                    <a:srgbClr val="FA7A4A"/>
                  </a:solidFill>
                  <a:latin typeface="Fredoka One Bold"/>
                </a:rPr>
                <a:t>PROFESSIONAL DRESS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25030" y="1706655"/>
              <a:ext cx="12338303" cy="741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dirty="0">
                  <a:solidFill>
                    <a:srgbClr val="262A55"/>
                  </a:solidFill>
                  <a:latin typeface="Nunito Bold"/>
                </a:rPr>
                <a:t>Make a good first impression!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939796" y="3535367"/>
            <a:ext cx="6019800" cy="321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262A55"/>
                </a:solidFill>
                <a:latin typeface="Nunito"/>
              </a:rPr>
              <a:t>Males: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262A55"/>
                </a:solidFill>
                <a:latin typeface="Nunito"/>
              </a:rPr>
              <a:t>Dress shirt &amp; slacks - a tie is a plus!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262A55"/>
                </a:solidFill>
                <a:latin typeface="Nunito"/>
              </a:rPr>
              <a:t>Nice shoes</a:t>
            </a:r>
          </a:p>
          <a:p>
            <a:pPr algn="ctr">
              <a:lnSpc>
                <a:spcPts val="3640"/>
              </a:lnSpc>
            </a:pPr>
            <a:endParaRPr lang="en-US" sz="2600" dirty="0">
              <a:solidFill>
                <a:srgbClr val="262A55"/>
              </a:solidFill>
              <a:latin typeface="Nunito"/>
            </a:endParaRP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262A55"/>
                </a:solidFill>
                <a:latin typeface="Nunito"/>
              </a:rPr>
              <a:t>Females: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262A55"/>
                </a:solidFill>
                <a:latin typeface="Nunito"/>
              </a:rPr>
              <a:t>Skirt or dress (just above knee) or dress pants w/nice blouse/top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90614" flipH="1">
            <a:off x="6363436" y="7694466"/>
            <a:ext cx="934381" cy="1117195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1C77E8A4-9240-4D9A-9CCD-4A10F5A71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7" y="1962936"/>
            <a:ext cx="5204219" cy="7721121"/>
          </a:xfrm>
          <a:prstGeom prst="rect">
            <a:avLst/>
          </a:prstGeom>
        </p:spPr>
      </p:pic>
      <p:pic>
        <p:nvPicPr>
          <p:cNvPr id="17" name="Picture 1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1103BEB-00C3-448D-9E4D-2BD87817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348" y="1908640"/>
            <a:ext cx="5204219" cy="77537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06865">
            <a:off x="-2708358" y="3594902"/>
            <a:ext cx="22146455" cy="260268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71800" y="108948"/>
            <a:ext cx="13979171" cy="815875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276600" y="625988"/>
            <a:ext cx="11887200" cy="6650966"/>
            <a:chOff x="0" y="284894"/>
            <a:chExt cx="12164835" cy="7609895"/>
          </a:xfrm>
        </p:grpSpPr>
        <p:sp>
          <p:nvSpPr>
            <p:cNvPr id="5" name="TextBox 5"/>
            <p:cNvSpPr txBox="1"/>
            <p:nvPr/>
          </p:nvSpPr>
          <p:spPr>
            <a:xfrm>
              <a:off x="0" y="284894"/>
              <a:ext cx="12164835" cy="243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2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3A272"/>
                  </a:solidFill>
                  <a:latin typeface="Fredoka One Bold"/>
                </a:rPr>
                <a:t>What to say when you visit a business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12683"/>
              <a:ext cx="12164835" cy="4882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96"/>
                </a:lnSpc>
              </a:pPr>
              <a:r>
                <a:rPr lang="en-US" sz="2925" dirty="0">
                  <a:solidFill>
                    <a:srgbClr val="262A55"/>
                  </a:solidFill>
                  <a:latin typeface="Nunito"/>
                </a:rPr>
                <a:t>Hello, I'm _______, a rising junior/senior at Denmark/West Forsyth High School. I was accepted into the Internship Program for next school year. I am interested in pursuing ______ as my career and have taken this pathway in high school. Would you consider having me for the next school year as an intern? I would like to leave you my resume. May I have your business card to follow up with you? Thank you for the consideration. 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68370" flipH="1">
            <a:off x="949870" y="735401"/>
            <a:ext cx="930025" cy="11119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4288">
            <a:off x="16441068" y="7235427"/>
            <a:ext cx="944696" cy="11295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6800" y="1673439"/>
            <a:ext cx="15338655" cy="3003019"/>
            <a:chOff x="0" y="0"/>
            <a:chExt cx="12794963" cy="4004025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2794963" cy="2921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dirty="0">
                  <a:solidFill>
                    <a:srgbClr val="7DABEA"/>
                  </a:solidFill>
                  <a:latin typeface="Fredoka One Bold"/>
                </a:rPr>
                <a:t>WHEN YOU VISIT A BUSINESS...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305948"/>
              <a:ext cx="12794963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dirty="0">
                  <a:solidFill>
                    <a:srgbClr val="262A55"/>
                  </a:solidFill>
                  <a:latin typeface="Nunito Bold"/>
                </a:rPr>
                <a:t>Go alone...don't take parents or wingmen!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70112" y="5372100"/>
            <a:ext cx="11655288" cy="4570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262A55"/>
                </a:solidFill>
                <a:latin typeface="Nunito"/>
              </a:rPr>
              <a:t>It is always a good idea to have a </a:t>
            </a:r>
            <a:r>
              <a:rPr lang="en-US" sz="2600" b="1" dirty="0">
                <a:solidFill>
                  <a:srgbClr val="262A55"/>
                </a:solidFill>
                <a:latin typeface="Nunito"/>
              </a:rPr>
              <a:t>list of 3 references </a:t>
            </a:r>
            <a:r>
              <a:rPr lang="en-US" sz="2600" dirty="0">
                <a:solidFill>
                  <a:srgbClr val="262A55"/>
                </a:solidFill>
                <a:latin typeface="Nunito"/>
              </a:rPr>
              <a:t>- some businesses ask for it. Good references are teachers, coaches, counselors, your pastors… </a:t>
            </a:r>
          </a:p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262A55"/>
                </a:solidFill>
                <a:latin typeface="Nunito"/>
              </a:rPr>
              <a:t>Your friends or family members can NOT be used as references.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262A55"/>
              </a:solidFill>
              <a:latin typeface="Nunito"/>
            </a:endParaRPr>
          </a:p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262A55"/>
                </a:solidFill>
                <a:latin typeface="Nunito"/>
              </a:rPr>
              <a:t>Going the extra step…  Letter of Recommendation</a:t>
            </a:r>
          </a:p>
          <a:p>
            <a:pPr>
              <a:lnSpc>
                <a:spcPts val="3640"/>
              </a:lnSpc>
            </a:pPr>
            <a:r>
              <a:rPr lang="en-US" sz="2400" b="1" dirty="0"/>
              <a:t>Letters of Reference - </a:t>
            </a:r>
            <a:r>
              <a:rPr lang="en-US" sz="2400" dirty="0">
                <a:hlinkClick r:id="rId2"/>
              </a:rPr>
              <a:t>Guide - Letter of Reference</a:t>
            </a:r>
            <a:endParaRPr lang="en-US" sz="2400" dirty="0"/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262A55"/>
              </a:solidFill>
              <a:latin typeface="Nunito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262A55"/>
              </a:solidFill>
              <a:latin typeface="Nunito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262A55"/>
              </a:solidFill>
              <a:latin typeface="Nunito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262A55"/>
              </a:solidFill>
              <a:latin typeface="Nunito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6A23F47A-870A-41C7-B3E2-3467580AA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1305" r="74364"/>
          <a:stretch>
            <a:fillRect/>
          </a:stretch>
        </p:blipFill>
        <p:spPr>
          <a:xfrm>
            <a:off x="14554200" y="6757157"/>
            <a:ext cx="1811131" cy="25270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90801" y="1028700"/>
            <a:ext cx="146685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640"/>
              </a:lnSpc>
            </a:pPr>
            <a:r>
              <a:rPr lang="en-US" sz="7200" dirty="0">
                <a:solidFill>
                  <a:srgbClr val="FA7A4A"/>
                </a:solidFill>
                <a:latin typeface="Fredoka One Bold"/>
              </a:rPr>
              <a:t>WHEN YOU GET AN INTERVIEW-</a:t>
            </a:r>
          </a:p>
          <a:p>
            <a:pPr algn="r">
              <a:lnSpc>
                <a:spcPts val="8640"/>
              </a:lnSpc>
            </a:pPr>
            <a:r>
              <a:rPr lang="en-US" sz="7200" dirty="0">
                <a:solidFill>
                  <a:srgbClr val="FA7A4A"/>
                </a:solidFill>
                <a:latin typeface="Fredoka One Bold"/>
              </a:rPr>
              <a:t>PREPARE FOR IT!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495800" y="6056192"/>
            <a:ext cx="12464085" cy="2156462"/>
            <a:chOff x="-1913173" y="-57150"/>
            <a:chExt cx="16618780" cy="2875282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0"/>
              <a:ext cx="14705607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80"/>
                </a:lnSpc>
              </a:pPr>
              <a:r>
                <a:rPr lang="en-US" sz="3200">
                  <a:solidFill>
                    <a:srgbClr val="262A55"/>
                  </a:solidFill>
                  <a:latin typeface="Nunito Bold"/>
                </a:rPr>
                <a:t>Do research on the business before the interview.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913173" y="1096293"/>
              <a:ext cx="16618780" cy="17218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dirty="0">
                  <a:solidFill>
                    <a:srgbClr val="262A55"/>
                  </a:solidFill>
                  <a:latin typeface="Nunito"/>
                </a:rPr>
                <a:t>Have some questions prepared to ask. Have responses prepared for often asked questions. </a:t>
              </a:r>
            </a:p>
            <a:p>
              <a:pPr algn="r">
                <a:lnSpc>
                  <a:spcPts val="3359"/>
                </a:lnSpc>
              </a:pPr>
              <a:r>
                <a:rPr lang="en-US" sz="2400" dirty="0">
                  <a:solidFill>
                    <a:srgbClr val="262A55"/>
                  </a:solidFill>
                  <a:latin typeface="Nunito"/>
                </a:rPr>
                <a:t>Know how many class periods you are interning so you can let them know. </a:t>
              </a:r>
            </a:p>
            <a:p>
              <a:pPr algn="r">
                <a:lnSpc>
                  <a:spcPts val="3359"/>
                </a:lnSpc>
              </a:pPr>
              <a:r>
                <a:rPr lang="en-US" sz="2400" dirty="0">
                  <a:solidFill>
                    <a:srgbClr val="262A55"/>
                  </a:solidFill>
                  <a:latin typeface="Nunito"/>
                </a:rPr>
                <a:t>Dress professionally for the interview ALWAYS!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63147">
            <a:off x="1426449" y="1282857"/>
            <a:ext cx="770479" cy="9212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204" y="1293292"/>
            <a:ext cx="12913995" cy="6229234"/>
            <a:chOff x="-1" y="-1673910"/>
            <a:chExt cx="17218659" cy="8305644"/>
          </a:xfrm>
        </p:grpSpPr>
        <p:sp>
          <p:nvSpPr>
            <p:cNvPr id="3" name="TextBox 3"/>
            <p:cNvSpPr txBox="1"/>
            <p:nvPr/>
          </p:nvSpPr>
          <p:spPr>
            <a:xfrm>
              <a:off x="-1" y="-1673910"/>
              <a:ext cx="16459199" cy="29409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dirty="0">
                  <a:solidFill>
                    <a:srgbClr val="F8F5EF"/>
                  </a:solidFill>
                  <a:latin typeface="Fredoka One Bold"/>
                </a:rPr>
                <a:t>AFTER THE INTERVIEW- FOLLOW UP!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" y="4868490"/>
              <a:ext cx="16710659" cy="741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dirty="0">
                  <a:solidFill>
                    <a:srgbClr val="262A55"/>
                  </a:solidFill>
                  <a:latin typeface="Nunito Bold"/>
                </a:rPr>
                <a:t>Send a thank you email.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" y="6072606"/>
              <a:ext cx="17218659" cy="5591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262A55"/>
                  </a:solidFill>
                  <a:latin typeface="Nunito"/>
                </a:rPr>
                <a:t>Thank them for the opportunity and express your interest again! 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3320" flipH="1">
            <a:off x="14041538" y="1250801"/>
            <a:ext cx="924060" cy="11048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76400" y="952500"/>
            <a:ext cx="12344400" cy="4776892"/>
            <a:chOff x="0" y="0"/>
            <a:chExt cx="15393328" cy="6369190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2257650" cy="146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dirty="0">
                  <a:solidFill>
                    <a:srgbClr val="53A272"/>
                  </a:solidFill>
                  <a:latin typeface="Fredoka One Bold"/>
                </a:rPr>
                <a:t>REMEMBER…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23329"/>
              <a:ext cx="12257650" cy="2280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dirty="0">
                  <a:solidFill>
                    <a:srgbClr val="262A55"/>
                  </a:solidFill>
                  <a:latin typeface="Nunito Bold"/>
                </a:rPr>
                <a:t>When I send out a job/opportunity – </a:t>
              </a:r>
            </a:p>
            <a:p>
              <a:pPr>
                <a:lnSpc>
                  <a:spcPts val="4480"/>
                </a:lnSpc>
              </a:pPr>
              <a:endParaRPr lang="en-US" sz="3200" dirty="0">
                <a:solidFill>
                  <a:srgbClr val="262A55"/>
                </a:solidFill>
                <a:latin typeface="Nunito Bold"/>
              </a:endParaRPr>
            </a:p>
            <a:p>
              <a:pPr>
                <a:lnSpc>
                  <a:spcPts val="4480"/>
                </a:lnSpc>
              </a:pPr>
              <a:endParaRPr lang="en-US" sz="3200" dirty="0">
                <a:solidFill>
                  <a:srgbClr val="262A55"/>
                </a:solidFill>
                <a:latin typeface="Nunito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903283"/>
              <a:ext cx="15393328" cy="34659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262A55"/>
                  </a:solidFill>
                  <a:latin typeface="Nunito"/>
                </a:rPr>
                <a:t>I send through Remind!</a:t>
              </a:r>
            </a:p>
            <a:p>
              <a:pPr>
                <a:lnSpc>
                  <a:spcPts val="3359"/>
                </a:lnSpc>
              </a:pPr>
              <a:endParaRPr lang="en-US" sz="2400" dirty="0">
                <a:solidFill>
                  <a:srgbClr val="262A55"/>
                </a:solidFill>
                <a:latin typeface="Nunito"/>
              </a:endParaRPr>
            </a:p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262A55"/>
                  </a:solidFill>
                  <a:latin typeface="Nunito"/>
                </a:rPr>
                <a:t>Act immediately if interested!  Don't wait to respond or apply. </a:t>
              </a:r>
            </a:p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262A55"/>
                  </a:solidFill>
                  <a:latin typeface="Nunito"/>
                </a:rPr>
                <a:t>If you hesitate, the job/internship will be filled!</a:t>
              </a:r>
            </a:p>
            <a:p>
              <a:pPr>
                <a:lnSpc>
                  <a:spcPts val="3359"/>
                </a:lnSpc>
              </a:pPr>
              <a:endParaRPr lang="en-US" sz="2400" dirty="0">
                <a:solidFill>
                  <a:srgbClr val="262A55"/>
                </a:solidFill>
                <a:latin typeface="Nunito"/>
              </a:endParaRPr>
            </a:p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262A55"/>
                  </a:solidFill>
                  <a:latin typeface="Nunito"/>
                </a:rPr>
                <a:t>Mrs. King’s List:   </a:t>
              </a:r>
              <a:r>
                <a:rPr lang="en-US" sz="2400" dirty="0">
                  <a:solidFill>
                    <a:srgbClr val="262A55"/>
                  </a:solidFill>
                  <a:latin typeface="Nunito"/>
                  <a:hlinkClick r:id="rId2"/>
                </a:rPr>
                <a:t>https://dkingcdc.weebly.com/2021-2022-internship-opportunities.html</a:t>
              </a:r>
              <a:endParaRPr lang="en-US" sz="2400" dirty="0">
                <a:solidFill>
                  <a:srgbClr val="262A55"/>
                </a:solidFill>
                <a:latin typeface="Nunito"/>
              </a:endParaRPr>
            </a:p>
          </p:txBody>
        </p:sp>
      </p:grpSp>
      <p:pic>
        <p:nvPicPr>
          <p:cNvPr id="11" name="Picture 7">
            <a:extLst>
              <a:ext uri="{FF2B5EF4-FFF2-40B4-BE49-F238E27FC236}">
                <a16:creationId xmlns:a16="http://schemas.microsoft.com/office/drawing/2014/main" id="{912B8157-A095-4D83-A68B-0C0949A27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1305" r="74364"/>
          <a:stretch>
            <a:fillRect/>
          </a:stretch>
        </p:blipFill>
        <p:spPr>
          <a:xfrm>
            <a:off x="14935200" y="6896100"/>
            <a:ext cx="1811131" cy="25270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15600" y="495300"/>
            <a:ext cx="6568779" cy="887672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761703" y="985837"/>
            <a:ext cx="4000587" cy="7569961"/>
            <a:chOff x="0" y="-57150"/>
            <a:chExt cx="5334116" cy="10093281"/>
          </a:xfrm>
        </p:grpSpPr>
        <p:sp>
          <p:nvSpPr>
            <p:cNvPr id="6" name="TextBox 6"/>
            <p:cNvSpPr txBox="1"/>
            <p:nvPr/>
          </p:nvSpPr>
          <p:spPr>
            <a:xfrm>
              <a:off x="0" y="-57150"/>
              <a:ext cx="5334116" cy="650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3"/>
                </a:lnSpc>
              </a:pPr>
              <a:r>
                <a:rPr lang="en-US" sz="2937">
                  <a:solidFill>
                    <a:srgbClr val="262A55"/>
                  </a:solidFill>
                  <a:latin typeface="Nunito Bold"/>
                </a:rPr>
                <a:t>Remember: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10381"/>
              <a:ext cx="5334116" cy="572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262A55"/>
                  </a:solidFill>
                  <a:latin typeface="Nunito"/>
                </a:rPr>
                <a:t>Apply multiple places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400592"/>
              <a:ext cx="5334116" cy="676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3"/>
                </a:lnSpc>
              </a:pPr>
              <a:r>
                <a:rPr lang="en-US" sz="2937" dirty="0">
                  <a:solidFill>
                    <a:srgbClr val="262A55"/>
                  </a:solidFill>
                  <a:latin typeface="Nunito Bold"/>
                </a:rPr>
                <a:t>Don’t Wait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8123"/>
              <a:ext cx="5334116" cy="1798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262A55"/>
                  </a:solidFill>
                  <a:latin typeface="Nunito"/>
                </a:rPr>
                <a:t>Over 900 students are interning. Placements are hard to get often!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084274"/>
              <a:ext cx="5334116" cy="203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3"/>
                </a:lnSpc>
              </a:pPr>
              <a:r>
                <a:rPr lang="en-US" sz="2937" dirty="0">
                  <a:solidFill>
                    <a:srgbClr val="262A55"/>
                  </a:solidFill>
                  <a:latin typeface="Nunito Bold"/>
                </a:rPr>
                <a:t>Are you looking for a healthcare-related internship?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237650"/>
              <a:ext cx="5334116" cy="1798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262A55"/>
                  </a:solidFill>
                  <a:latin typeface="Nunito"/>
                </a:rPr>
                <a:t>Be flexible...anything healthcare is a good experience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1105225"/>
            <a:ext cx="9175375" cy="3907590"/>
            <a:chOff x="0" y="102033"/>
            <a:chExt cx="12233833" cy="5210121"/>
          </a:xfrm>
        </p:grpSpPr>
        <p:sp>
          <p:nvSpPr>
            <p:cNvPr id="13" name="TextBox 13"/>
            <p:cNvSpPr txBox="1"/>
            <p:nvPr/>
          </p:nvSpPr>
          <p:spPr>
            <a:xfrm>
              <a:off x="957183" y="102033"/>
              <a:ext cx="11276650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dirty="0">
                  <a:solidFill>
                    <a:srgbClr val="F8F5EF"/>
                  </a:solidFill>
                  <a:latin typeface="Fredoka One Bold"/>
                </a:rPr>
                <a:t>ALSO…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730798"/>
              <a:ext cx="11276650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dirty="0">
                <a:solidFill>
                  <a:srgbClr val="F8F5EF"/>
                </a:solidFill>
                <a:latin typeface="Nunito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21217" flipH="1">
            <a:off x="6016584" y="1300879"/>
            <a:ext cx="595121" cy="7115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6A89B3C-0EE2-4FDA-8B4B-03266A8777BE}"/>
              </a:ext>
            </a:extLst>
          </p:cNvPr>
          <p:cNvSpPr/>
          <p:nvPr/>
        </p:nvSpPr>
        <p:spPr>
          <a:xfrm>
            <a:off x="1588291" y="3082835"/>
            <a:ext cx="9144000" cy="39767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62A55"/>
                </a:solidFill>
                <a:latin typeface="Nunito"/>
              </a:rPr>
              <a:t>This should be your ONE placement from August-May.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62A55"/>
              </a:solidFill>
              <a:latin typeface="Nunito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62A55"/>
                </a:solidFill>
                <a:latin typeface="Nunito"/>
              </a:rPr>
              <a:t>This is NOT </a:t>
            </a:r>
            <a:r>
              <a:rPr lang="en-US" sz="2400" b="1" dirty="0">
                <a:solidFill>
                  <a:srgbClr val="262A55"/>
                </a:solidFill>
                <a:latin typeface="Nunito"/>
              </a:rPr>
              <a:t>a "job-hopping</a:t>
            </a:r>
            <a:r>
              <a:rPr lang="en-US" sz="2400" dirty="0">
                <a:solidFill>
                  <a:srgbClr val="262A55"/>
                </a:solidFill>
                <a:latin typeface="Nunito"/>
              </a:rPr>
              <a:t>" experience.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62A55"/>
              </a:solidFill>
              <a:latin typeface="Nunito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62A55"/>
                </a:solidFill>
                <a:latin typeface="Nunito"/>
              </a:rPr>
              <a:t>Weekend hours do count!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62A55"/>
              </a:solidFill>
              <a:latin typeface="Nunito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62A55"/>
                </a:solidFill>
                <a:latin typeface="Nunito"/>
              </a:rPr>
              <a:t>Keep checking your email over the summer!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62A55"/>
              </a:solidFill>
              <a:latin typeface="Nunito"/>
            </a:endParaRPr>
          </a:p>
          <a:p>
            <a:pPr>
              <a:lnSpc>
                <a:spcPts val="3359"/>
              </a:lnSpc>
            </a:pPr>
            <a:endParaRPr lang="en-US" dirty="0">
              <a:solidFill>
                <a:srgbClr val="262A55"/>
              </a:solidFill>
              <a:latin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14781" y="-723900"/>
            <a:ext cx="19717562" cy="1150788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16987" y="131205"/>
            <a:ext cx="11448901" cy="728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400" dirty="0">
                <a:solidFill>
                  <a:srgbClr val="FA7A4A"/>
                </a:solidFill>
                <a:latin typeface="Fredoka One"/>
              </a:rPr>
              <a:t>TIMELINE…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24713" y="1473303"/>
            <a:ext cx="4384134" cy="1903148"/>
            <a:chOff x="-26506" y="-568696"/>
            <a:chExt cx="5845512" cy="2537529"/>
          </a:xfrm>
        </p:grpSpPr>
        <p:sp>
          <p:nvSpPr>
            <p:cNvPr id="5" name="TextBox 5"/>
            <p:cNvSpPr txBox="1"/>
            <p:nvPr/>
          </p:nvSpPr>
          <p:spPr>
            <a:xfrm>
              <a:off x="13251" y="-568696"/>
              <a:ext cx="5805755" cy="643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dirty="0">
                  <a:solidFill>
                    <a:srgbClr val="7DABEA"/>
                  </a:solidFill>
                  <a:latin typeface="Nunito Bold"/>
                </a:rPr>
                <a:t>Placement Help Sessions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6506" y="497492"/>
              <a:ext cx="5805754" cy="1471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dirty="0">
                  <a:solidFill>
                    <a:srgbClr val="262A55"/>
                  </a:solidFill>
                  <a:latin typeface="Nunito"/>
                </a:rPr>
                <a:t>Next Week - May 25-26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 dirty="0">
                  <a:solidFill>
                    <a:srgbClr val="262A55"/>
                  </a:solidFill>
                  <a:latin typeface="Nunito"/>
                </a:rPr>
                <a:t>Informal Drop-In Virtual Sessions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 dirty="0">
                  <a:solidFill>
                    <a:srgbClr val="262A55"/>
                  </a:solidFill>
                  <a:latin typeface="Nunito"/>
                  <a:hlinkClick r:id="rId4"/>
                </a:rPr>
                <a:t>Links Here</a:t>
              </a:r>
              <a:endParaRPr lang="en-US" sz="2100" dirty="0">
                <a:solidFill>
                  <a:srgbClr val="262A55"/>
                </a:solidFill>
                <a:latin typeface="Nunito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350486" y="1554795"/>
            <a:ext cx="5887136" cy="3389897"/>
            <a:chOff x="-595242" y="1558097"/>
            <a:chExt cx="7404912" cy="4519861"/>
          </a:xfrm>
        </p:grpSpPr>
        <p:sp>
          <p:nvSpPr>
            <p:cNvPr id="8" name="TextBox 8"/>
            <p:cNvSpPr txBox="1"/>
            <p:nvPr/>
          </p:nvSpPr>
          <p:spPr>
            <a:xfrm>
              <a:off x="-595242" y="1558097"/>
              <a:ext cx="7404912" cy="19774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F0000"/>
                  </a:solidFill>
                  <a:latin typeface="Nunito Bold"/>
                </a:rPr>
                <a:t>Important MANDATORY </a:t>
              </a:r>
            </a:p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F0000"/>
                  </a:solidFill>
                  <a:highlight>
                    <a:srgbClr val="FFFF00"/>
                  </a:highlight>
                  <a:latin typeface="Nunito Bold"/>
                </a:rPr>
                <a:t>Tuesday - August 3</a:t>
              </a:r>
            </a:p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F0000"/>
                  </a:solidFill>
                  <a:latin typeface="Nunito Bold"/>
                </a:rPr>
                <a:t>Course Orientation!!!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303539" y="3614891"/>
              <a:ext cx="6768146" cy="24630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FF0000"/>
                  </a:solidFill>
                  <a:latin typeface="Nunito"/>
                </a:rPr>
                <a:t>Tuesday, August 3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 b="1" dirty="0">
                  <a:solidFill>
                    <a:srgbClr val="FF0000"/>
                  </a:solidFill>
                  <a:latin typeface="Nunito"/>
                </a:rPr>
                <a:t>Virtual Session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 b="1" dirty="0">
                  <a:solidFill>
                    <a:srgbClr val="FF0000"/>
                  </a:solidFill>
                  <a:highlight>
                    <a:srgbClr val="FFFF00"/>
                  </a:highlight>
                  <a:latin typeface="Nunito"/>
                </a:rPr>
                <a:t>Your First Grade!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 b="1" dirty="0">
                  <a:latin typeface="Nunito"/>
                </a:rPr>
                <a:t>Students Required - Parents Optional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262A55"/>
                  </a:solidFill>
                  <a:latin typeface="Nunito"/>
                  <a:hlinkClick r:id="rId5"/>
                </a:rPr>
                <a:t>Links Here</a:t>
              </a:r>
              <a:endParaRPr lang="en-US" sz="2099" dirty="0">
                <a:solidFill>
                  <a:srgbClr val="262A55"/>
                </a:solidFill>
                <a:latin typeface="Nunito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81800" y="1528176"/>
            <a:ext cx="4354316" cy="2235073"/>
            <a:chOff x="-44174" y="-291484"/>
            <a:chExt cx="5805755" cy="3270342"/>
          </a:xfrm>
        </p:grpSpPr>
        <p:sp>
          <p:nvSpPr>
            <p:cNvPr id="11" name="TextBox 11"/>
            <p:cNvSpPr txBox="1"/>
            <p:nvPr/>
          </p:nvSpPr>
          <p:spPr>
            <a:xfrm>
              <a:off x="-44173" y="-291484"/>
              <a:ext cx="5805754" cy="706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7DABEA"/>
                  </a:solidFill>
                  <a:latin typeface="Nunito Bold"/>
                </a:rPr>
                <a:t>Throughout the Summer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44174" y="820058"/>
              <a:ext cx="5805754" cy="21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39"/>
                </a:lnSpc>
                <a:spcBef>
                  <a:spcPct val="0"/>
                </a:spcBef>
              </a:pPr>
              <a:r>
                <a:rPr lang="en-US" sz="2099" dirty="0">
                  <a:solidFill>
                    <a:srgbClr val="262A55"/>
                  </a:solidFill>
                  <a:latin typeface="Nunito"/>
                </a:rPr>
                <a:t>Check your emails.</a:t>
              </a:r>
            </a:p>
            <a:p>
              <a:pPr marL="0" lvl="0" indent="0" algn="ctr">
                <a:lnSpc>
                  <a:spcPts val="2939"/>
                </a:lnSpc>
                <a:spcBef>
                  <a:spcPct val="0"/>
                </a:spcBef>
              </a:pPr>
              <a:r>
                <a:rPr lang="en-US" sz="2099" dirty="0">
                  <a:solidFill>
                    <a:srgbClr val="262A55"/>
                  </a:solidFill>
                  <a:latin typeface="Nunito"/>
                </a:rPr>
                <a:t>Read your Remind texts.</a:t>
              </a:r>
            </a:p>
            <a:p>
              <a:pPr marL="0" lvl="0" indent="0" algn="ctr">
                <a:lnSpc>
                  <a:spcPts val="2939"/>
                </a:lnSpc>
                <a:spcBef>
                  <a:spcPct val="0"/>
                </a:spcBef>
              </a:pPr>
              <a:r>
                <a:rPr lang="en-US" sz="2099" dirty="0">
                  <a:solidFill>
                    <a:srgbClr val="262A55"/>
                  </a:solidFill>
                  <a:latin typeface="Nunito"/>
                </a:rPr>
                <a:t>Mrs. King is on summer break </a:t>
              </a:r>
            </a:p>
            <a:p>
              <a:pPr marL="0" lvl="0" indent="0" algn="ctr">
                <a:lnSpc>
                  <a:spcPts val="2939"/>
                </a:lnSpc>
                <a:spcBef>
                  <a:spcPct val="0"/>
                </a:spcBef>
              </a:pPr>
              <a:r>
                <a:rPr lang="en-US" sz="2099" dirty="0">
                  <a:solidFill>
                    <a:srgbClr val="262A55"/>
                  </a:solidFill>
                  <a:latin typeface="Nunito"/>
                </a:rPr>
                <a:t>June 4 – July 22.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889970" y="5850288"/>
            <a:ext cx="4354315" cy="1972729"/>
            <a:chOff x="-395825" y="-363931"/>
            <a:chExt cx="5805754" cy="2630305"/>
          </a:xfrm>
        </p:grpSpPr>
        <p:sp>
          <p:nvSpPr>
            <p:cNvPr id="14" name="TextBox 14"/>
            <p:cNvSpPr txBox="1"/>
            <p:nvPr/>
          </p:nvSpPr>
          <p:spPr>
            <a:xfrm>
              <a:off x="-395825" y="-363931"/>
              <a:ext cx="5805754" cy="1310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7DABEA"/>
                  </a:solidFill>
                  <a:latin typeface="Nunito Bold"/>
                </a:rPr>
                <a:t>What if I don't have a placement by August 19?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395825" y="1290894"/>
              <a:ext cx="5805754" cy="975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39"/>
                </a:lnSpc>
                <a:spcBef>
                  <a:spcPct val="0"/>
                </a:spcBef>
              </a:pPr>
              <a:r>
                <a:rPr lang="en-US" sz="2099" dirty="0">
                  <a:solidFill>
                    <a:srgbClr val="262A55"/>
                  </a:solidFill>
                  <a:latin typeface="Nunito"/>
                </a:rPr>
                <a:t>You will need to speak with your counselor about a schedule change.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339258" y="5902638"/>
            <a:ext cx="4360942" cy="2397410"/>
            <a:chOff x="-541491" y="-144449"/>
            <a:chExt cx="5814590" cy="3196545"/>
          </a:xfrm>
        </p:grpSpPr>
        <p:sp>
          <p:nvSpPr>
            <p:cNvPr id="17" name="TextBox 17"/>
            <p:cNvSpPr txBox="1"/>
            <p:nvPr/>
          </p:nvSpPr>
          <p:spPr>
            <a:xfrm>
              <a:off x="-541491" y="-144449"/>
              <a:ext cx="5805754" cy="12826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7DABEA"/>
                  </a:solidFill>
                  <a:latin typeface="Nunito Bold"/>
                </a:rPr>
                <a:t>How long do I have to find a placement?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532656" y="1580754"/>
              <a:ext cx="5805755" cy="1471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262A55"/>
                  </a:solidFill>
                  <a:latin typeface="Nunito"/>
                </a:rPr>
                <a:t>You have until Thursday, August 19 to find a placement.</a:t>
              </a:r>
            </a:p>
            <a:p>
              <a:pPr marL="0" lvl="0" indent="0" algn="ctr">
                <a:lnSpc>
                  <a:spcPts val="2939"/>
                </a:lnSpc>
                <a:spcBef>
                  <a:spcPct val="0"/>
                </a:spcBef>
              </a:pPr>
              <a:endParaRPr lang="en-US" sz="2099" dirty="0">
                <a:solidFill>
                  <a:srgbClr val="262A55"/>
                </a:solidFill>
                <a:latin typeface="Nunito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90135" y="5900284"/>
            <a:ext cx="4387445" cy="2467881"/>
            <a:chOff x="-44173" y="-120992"/>
            <a:chExt cx="5849927" cy="329050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20992"/>
              <a:ext cx="5805754" cy="643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7DABEA"/>
                  </a:solidFill>
                  <a:latin typeface="Nunito Bold"/>
                </a:rPr>
                <a:t>First Week of School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44173" y="706448"/>
              <a:ext cx="5805754" cy="2463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39"/>
                </a:lnSpc>
                <a:spcBef>
                  <a:spcPct val="0"/>
                </a:spcBef>
              </a:pPr>
              <a:r>
                <a:rPr lang="en-US" sz="2099" dirty="0">
                  <a:solidFill>
                    <a:srgbClr val="262A55"/>
                  </a:solidFill>
                  <a:latin typeface="Nunito"/>
                </a:rPr>
                <a:t>Thursday – August 5</a:t>
              </a:r>
            </a:p>
            <a:p>
              <a:pPr marL="0" lvl="0" indent="0" algn="ctr">
                <a:lnSpc>
                  <a:spcPts val="2939"/>
                </a:lnSpc>
                <a:spcBef>
                  <a:spcPct val="0"/>
                </a:spcBef>
              </a:pPr>
              <a:r>
                <a:rPr lang="en-US" sz="2099" b="1" dirty="0">
                  <a:solidFill>
                    <a:srgbClr val="262A55"/>
                  </a:solidFill>
                  <a:latin typeface="Nunito"/>
                </a:rPr>
                <a:t>WFHS Auditorium</a:t>
              </a:r>
            </a:p>
            <a:p>
              <a:pPr marL="0" lvl="0" indent="0" algn="ctr">
                <a:lnSpc>
                  <a:spcPts val="2939"/>
                </a:lnSpc>
                <a:spcBef>
                  <a:spcPct val="0"/>
                </a:spcBef>
              </a:pPr>
              <a:endParaRPr lang="en-US" sz="2099" dirty="0">
                <a:solidFill>
                  <a:srgbClr val="262A55"/>
                </a:solidFill>
                <a:latin typeface="Nunito"/>
              </a:endParaRPr>
            </a:p>
            <a:p>
              <a:pPr marL="0" lvl="0" indent="0" algn="ctr">
                <a:lnSpc>
                  <a:spcPts val="2939"/>
                </a:lnSpc>
                <a:spcBef>
                  <a:spcPct val="0"/>
                </a:spcBef>
              </a:pPr>
              <a:r>
                <a:rPr lang="en-US" sz="2099" dirty="0">
                  <a:solidFill>
                    <a:srgbClr val="262A55"/>
                  </a:solidFill>
                  <a:latin typeface="Nunito"/>
                </a:rPr>
                <a:t>Friday – August 6</a:t>
              </a:r>
            </a:p>
            <a:p>
              <a:pPr marL="0" lvl="0" indent="0" algn="ctr">
                <a:lnSpc>
                  <a:spcPts val="2939"/>
                </a:lnSpc>
                <a:spcBef>
                  <a:spcPct val="0"/>
                </a:spcBef>
              </a:pPr>
              <a:r>
                <a:rPr lang="en-US" sz="2099" b="1" dirty="0">
                  <a:solidFill>
                    <a:srgbClr val="262A55"/>
                  </a:solidFill>
                  <a:latin typeface="Nunito"/>
                </a:rPr>
                <a:t>DHS Media Center</a:t>
              </a:r>
            </a:p>
          </p:txBody>
        </p:sp>
      </p:grpSp>
      <p:pic>
        <p:nvPicPr>
          <p:cNvPr id="22" name="Picture 7">
            <a:extLst>
              <a:ext uri="{FF2B5EF4-FFF2-40B4-BE49-F238E27FC236}">
                <a16:creationId xmlns:a16="http://schemas.microsoft.com/office/drawing/2014/main" id="{F87F225B-DC4D-437F-B940-409EA38A7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33320" flipH="1">
            <a:off x="16410187" y="2515216"/>
            <a:ext cx="924060" cy="11048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60437" y="94028"/>
            <a:ext cx="15678716" cy="91506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48000" y="876301"/>
            <a:ext cx="14020800" cy="5744151"/>
            <a:chOff x="0" y="0"/>
            <a:chExt cx="13933748" cy="8750621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3858021" cy="3772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8"/>
                </a:lnSpc>
              </a:pPr>
              <a:r>
                <a:rPr lang="en-US" sz="6507" dirty="0">
                  <a:solidFill>
                    <a:srgbClr val="FA7A4A"/>
                  </a:solidFill>
                  <a:latin typeface="Fredoka One Bold"/>
                </a:rPr>
                <a:t>HELLO, NEW INTERNS!</a:t>
              </a:r>
            </a:p>
            <a:p>
              <a:pPr algn="ctr">
                <a:lnSpc>
                  <a:spcPts val="7808"/>
                </a:lnSpc>
              </a:pPr>
              <a:r>
                <a:rPr lang="en-US" sz="6507" dirty="0">
                  <a:solidFill>
                    <a:srgbClr val="FA7A4A"/>
                  </a:solidFill>
                  <a:latin typeface="Fredoka One Bold"/>
                </a:rPr>
                <a:t>WELCOME TO HOW TO FIND AN INTERNSHIP PLACEMENT 101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29367"/>
              <a:ext cx="13933748" cy="30212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dirty="0">
                  <a:solidFill>
                    <a:srgbClr val="262A55"/>
                  </a:solidFill>
                  <a:latin typeface="Nunito Bold"/>
                </a:rPr>
                <a:t>Important Links:</a:t>
              </a:r>
            </a:p>
            <a:p>
              <a:pPr>
                <a:lnSpc>
                  <a:spcPts val="3919"/>
                </a:lnSpc>
              </a:pPr>
              <a:r>
                <a:rPr lang="en-US" sz="2800" dirty="0">
                  <a:solidFill>
                    <a:srgbClr val="262A55"/>
                  </a:solidFill>
                  <a:latin typeface="Nunito Bold"/>
                </a:rPr>
                <a:t>Mrs. King’s Website:  </a:t>
              </a:r>
              <a:r>
                <a:rPr lang="en-US" sz="2800" dirty="0">
                  <a:solidFill>
                    <a:srgbClr val="262A55"/>
                  </a:solidFill>
                  <a:latin typeface="Nunito Bold"/>
                  <a:hlinkClick r:id="rId4"/>
                </a:rPr>
                <a:t>https://dkingcdc.weebly.com/</a:t>
              </a:r>
              <a:endParaRPr lang="en-US" sz="2800" dirty="0">
                <a:solidFill>
                  <a:srgbClr val="262A55"/>
                </a:solidFill>
                <a:latin typeface="Nunito Bold"/>
              </a:endParaRPr>
            </a:p>
            <a:p>
              <a:pPr marL="914400" lvl="1" indent="-457200">
                <a:lnSpc>
                  <a:spcPts val="3919"/>
                </a:lnSpc>
                <a:buFont typeface="Wingdings" panose="05000000000000000000" pitchFamily="2" charset="2"/>
                <a:buChar char="v"/>
              </a:pPr>
              <a:r>
                <a:rPr lang="en-US" sz="2800" dirty="0">
                  <a:solidFill>
                    <a:srgbClr val="262A55"/>
                  </a:solidFill>
                  <a:latin typeface="Nunito Bold"/>
                </a:rPr>
                <a:t>	</a:t>
              </a:r>
              <a:r>
                <a:rPr lang="en-US" sz="2800" dirty="0">
                  <a:solidFill>
                    <a:srgbClr val="262A55"/>
                  </a:solidFill>
                  <a:latin typeface="Nunito Bold"/>
                  <a:hlinkClick r:id="rId5"/>
                </a:rPr>
                <a:t>Securing an Internship Tips Page</a:t>
              </a:r>
              <a:endParaRPr lang="en-US" sz="2800" dirty="0">
                <a:solidFill>
                  <a:srgbClr val="262A55"/>
                </a:solidFill>
                <a:latin typeface="Nunito Bold"/>
              </a:endParaRPr>
            </a:p>
            <a:p>
              <a:pPr marL="914400" lvl="1" indent="-457200">
                <a:lnSpc>
                  <a:spcPts val="3919"/>
                </a:lnSpc>
                <a:buFont typeface="Wingdings" panose="05000000000000000000" pitchFamily="2" charset="2"/>
                <a:buChar char="v"/>
              </a:pPr>
              <a:r>
                <a:rPr lang="en-US" sz="2800" dirty="0">
                  <a:solidFill>
                    <a:srgbClr val="262A55"/>
                  </a:solidFill>
                  <a:latin typeface="Nunito Bold"/>
                </a:rPr>
                <a:t>	</a:t>
              </a:r>
              <a:r>
                <a:rPr lang="en-US" sz="2800" dirty="0">
                  <a:solidFill>
                    <a:srgbClr val="262A55"/>
                  </a:solidFill>
                  <a:latin typeface="Nunito Bold"/>
                  <a:hlinkClick r:id="rId6"/>
                </a:rPr>
                <a:t>List of Opportunities Page</a:t>
              </a:r>
              <a:endParaRPr lang="en-US" sz="2800" dirty="0">
                <a:solidFill>
                  <a:srgbClr val="262A55"/>
                </a:solidFill>
                <a:latin typeface="Nunito Bold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68370">
            <a:off x="654229" y="1805519"/>
            <a:ext cx="948535" cy="11341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91058" y="1333500"/>
            <a:ext cx="13944600" cy="7468728"/>
            <a:chOff x="-652863" y="696496"/>
            <a:chExt cx="13858021" cy="11377835"/>
          </a:xfrm>
        </p:grpSpPr>
        <p:sp>
          <p:nvSpPr>
            <p:cNvPr id="4" name="TextBox 4"/>
            <p:cNvSpPr txBox="1"/>
            <p:nvPr/>
          </p:nvSpPr>
          <p:spPr>
            <a:xfrm>
              <a:off x="-652863" y="696496"/>
              <a:ext cx="13858021" cy="2787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8"/>
                </a:lnSpc>
              </a:pPr>
              <a:r>
                <a:rPr lang="en-US" sz="6507" dirty="0">
                  <a:solidFill>
                    <a:srgbClr val="FA7A4A"/>
                  </a:solidFill>
                  <a:latin typeface="Fredoka One Bold"/>
                </a:rPr>
                <a:t>OTHER FANTASTIC RESOURCES</a:t>
              </a:r>
            </a:p>
            <a:p>
              <a:pPr algn="ctr">
                <a:lnSpc>
                  <a:spcPts val="7808"/>
                </a:lnSpc>
              </a:pPr>
              <a:r>
                <a:rPr lang="en-US" sz="2400" dirty="0"/>
                <a:t>Forsyth County Student Job Board:  </a:t>
              </a:r>
              <a:r>
                <a:rPr lang="en-US" sz="2400" i="1" dirty="0"/>
                <a:t>https://www.forsyth.k12.ga.us/jobboard</a:t>
              </a:r>
              <a:endParaRPr lang="en-US" sz="2400" dirty="0">
                <a:solidFill>
                  <a:srgbClr val="FA7A4A"/>
                </a:solidFill>
                <a:latin typeface="Fredoka One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338349" y="4305811"/>
              <a:ext cx="7875597" cy="77685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800" b="1" dirty="0"/>
                <a:t>Job Search for High School Students</a:t>
              </a:r>
              <a:endParaRPr lang="en-US" sz="2800" dirty="0"/>
            </a:p>
            <a:p>
              <a:r>
                <a:rPr lang="en-US" sz="2800" u="sng" dirty="0">
                  <a:hlinkClick r:id="rId2"/>
                </a:rPr>
                <a:t>Job Search Guide for Teens</a:t>
              </a:r>
              <a:endParaRPr lang="en-US" sz="2800" dirty="0"/>
            </a:p>
            <a:p>
              <a:r>
                <a:rPr lang="en-US" sz="2800" u="sng" dirty="0">
                  <a:hlinkClick r:id="rId3"/>
                </a:rPr>
                <a:t>Job Interview Questions and Answers and Tips</a:t>
              </a:r>
              <a:endParaRPr lang="en-US" sz="2800" dirty="0"/>
            </a:p>
            <a:p>
              <a:r>
                <a:rPr lang="en-US" sz="2800" u="sng" dirty="0">
                  <a:hlinkClick r:id="rId4"/>
                </a:rPr>
                <a:t>Working Papers</a:t>
              </a:r>
              <a:endParaRPr lang="en-US" sz="2800" dirty="0"/>
            </a:p>
            <a:p>
              <a:r>
                <a:rPr lang="en-US" sz="2800" u="sng" dirty="0">
                  <a:hlinkClick r:id="rId5"/>
                </a:rPr>
                <a:t>Finding Your First Job</a:t>
              </a:r>
              <a:endParaRPr lang="en-US" sz="2800" dirty="0"/>
            </a:p>
            <a:p>
              <a:r>
                <a:rPr lang="en-US" sz="2800" u="sng" dirty="0">
                  <a:hlinkClick r:id="rId6"/>
                </a:rPr>
                <a:t>Jobs for High School Students</a:t>
              </a:r>
              <a:endParaRPr lang="en-US" sz="2800" dirty="0"/>
            </a:p>
            <a:p>
              <a:r>
                <a:rPr lang="en-US" sz="2800" u="sng" dirty="0">
                  <a:hlinkClick r:id="rId7"/>
                </a:rPr>
                <a:t>How to Find a Job - 10 Steps</a:t>
              </a:r>
              <a:endParaRPr lang="en-US" sz="2800" dirty="0"/>
            </a:p>
            <a:p>
              <a:r>
                <a:rPr lang="en-US" sz="2800" b="1" dirty="0"/>
                <a:t>Resumes – </a:t>
              </a:r>
              <a:r>
                <a:rPr lang="en-US" sz="2800" dirty="0">
                  <a:hlinkClick r:id="rId8"/>
                </a:rPr>
                <a:t>How to Create a Resume</a:t>
              </a:r>
              <a:endParaRPr lang="en-US" sz="2800" dirty="0"/>
            </a:p>
            <a:p>
              <a:r>
                <a:rPr lang="en-US" sz="2800" b="1" dirty="0"/>
                <a:t>Cover Letters - </a:t>
              </a:r>
              <a:r>
                <a:rPr lang="en-US" sz="2800" dirty="0">
                  <a:hlinkClick r:id="rId9"/>
                </a:rPr>
                <a:t>How to Write a Cover Letter</a:t>
              </a:r>
              <a:endParaRPr lang="en-US" sz="2800" dirty="0"/>
            </a:p>
            <a:p>
              <a:r>
                <a:rPr lang="en-US" sz="2800" b="1" dirty="0"/>
                <a:t>Letters of Reference - </a:t>
              </a:r>
              <a:r>
                <a:rPr lang="en-US" sz="2800" dirty="0">
                  <a:hlinkClick r:id="rId10"/>
                </a:rPr>
                <a:t>Guide - Letter of Reference</a:t>
              </a:r>
              <a:endParaRPr lang="en-US" sz="2800" dirty="0"/>
            </a:p>
            <a:p>
              <a:r>
                <a:rPr lang="en-US" sz="2000" i="1" dirty="0"/>
                <a:t> </a:t>
              </a:r>
              <a:endParaRPr lang="en-US" sz="2000" dirty="0">
                <a:solidFill>
                  <a:srgbClr val="262A55"/>
                </a:solidFill>
                <a:latin typeface="Nunito Bold"/>
              </a:endParaRPr>
            </a:p>
            <a:p>
              <a:pPr>
                <a:lnSpc>
                  <a:spcPts val="3919"/>
                </a:lnSpc>
              </a:pPr>
              <a:endParaRPr lang="en-US" sz="2800" dirty="0">
                <a:solidFill>
                  <a:srgbClr val="262A55"/>
                </a:solidFill>
                <a:latin typeface="Nunito Bold"/>
              </a:endParaRPr>
            </a:p>
          </p:txBody>
        </p:sp>
      </p:grpSp>
      <p:pic>
        <p:nvPicPr>
          <p:cNvPr id="8" name="Picture 14">
            <a:extLst>
              <a:ext uri="{FF2B5EF4-FFF2-40B4-BE49-F238E27FC236}">
                <a16:creationId xmlns:a16="http://schemas.microsoft.com/office/drawing/2014/main" id="{169E4781-28DA-463E-868B-FC82E9215C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93812">
            <a:off x="15077792" y="7334457"/>
            <a:ext cx="1075865" cy="12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1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19203" y="356441"/>
            <a:ext cx="6568779" cy="887672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717363" y="985837"/>
            <a:ext cx="4044927" cy="6607460"/>
            <a:chOff x="-59120" y="-57150"/>
            <a:chExt cx="5393236" cy="8809946"/>
          </a:xfrm>
        </p:grpSpPr>
        <p:sp>
          <p:nvSpPr>
            <p:cNvPr id="6" name="TextBox 6"/>
            <p:cNvSpPr txBox="1"/>
            <p:nvPr/>
          </p:nvSpPr>
          <p:spPr>
            <a:xfrm>
              <a:off x="0" y="-57150"/>
              <a:ext cx="5334116" cy="650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3"/>
                </a:lnSpc>
              </a:pPr>
              <a:r>
                <a:rPr lang="en-US" sz="2937">
                  <a:solidFill>
                    <a:srgbClr val="262A55"/>
                  </a:solidFill>
                  <a:latin typeface="Nunito Bold"/>
                </a:rPr>
                <a:t>Remember: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10381"/>
              <a:ext cx="5334116" cy="595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262A55"/>
                  </a:solidFill>
                  <a:latin typeface="Nunito"/>
                </a:rPr>
                <a:t>One Size Doesn’t Fit All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400592"/>
              <a:ext cx="5334116" cy="676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3"/>
                </a:lnSpc>
              </a:pPr>
              <a:r>
                <a:rPr lang="en-US" sz="2937" dirty="0">
                  <a:solidFill>
                    <a:srgbClr val="262A55"/>
                  </a:solidFill>
                  <a:latin typeface="Nunito Bold"/>
                </a:rPr>
                <a:t>Types: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8123"/>
              <a:ext cx="5334116" cy="1826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262A55"/>
                  </a:solidFill>
                  <a:latin typeface="Nunito"/>
                </a:rPr>
                <a:t>Paid vs Non-Paid</a:t>
              </a:r>
            </a:p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262A55"/>
                  </a:solidFill>
                  <a:latin typeface="Nunito"/>
                </a:rPr>
                <a:t>In-Person vs Virtual</a:t>
              </a:r>
            </a:p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262A55"/>
                  </a:solidFill>
                  <a:latin typeface="Nunito"/>
                </a:rPr>
                <a:t>Combination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889788"/>
              <a:ext cx="5334116" cy="676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3"/>
                </a:lnSpc>
              </a:pPr>
              <a:r>
                <a:rPr lang="en-US" sz="2937" dirty="0">
                  <a:solidFill>
                    <a:srgbClr val="262A55"/>
                  </a:solidFill>
                  <a:latin typeface="Nunito Bold"/>
                </a:rPr>
                <a:t>Your  Personal Goal: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59120" y="6926655"/>
              <a:ext cx="5334116" cy="1826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262A55"/>
                  </a:solidFill>
                  <a:latin typeface="Nunito"/>
                </a:rPr>
                <a:t>Build Skills</a:t>
              </a:r>
            </a:p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262A55"/>
                  </a:solidFill>
                  <a:latin typeface="Nunito"/>
                </a:rPr>
                <a:t>Job Shadow</a:t>
              </a:r>
            </a:p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262A55"/>
                  </a:solidFill>
                  <a:latin typeface="Nunito"/>
                </a:rPr>
                <a:t>Make $$$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1105225"/>
            <a:ext cx="9175375" cy="3907590"/>
            <a:chOff x="0" y="102033"/>
            <a:chExt cx="12233833" cy="5210121"/>
          </a:xfrm>
        </p:grpSpPr>
        <p:sp>
          <p:nvSpPr>
            <p:cNvPr id="13" name="TextBox 13"/>
            <p:cNvSpPr txBox="1"/>
            <p:nvPr/>
          </p:nvSpPr>
          <p:spPr>
            <a:xfrm>
              <a:off x="957183" y="102033"/>
              <a:ext cx="11276650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endParaRPr lang="en-US" sz="7200" dirty="0">
                <a:solidFill>
                  <a:srgbClr val="F8F5EF"/>
                </a:solidFill>
                <a:latin typeface="Fredoka One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730798"/>
              <a:ext cx="11276650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dirty="0">
                <a:solidFill>
                  <a:srgbClr val="F8F5EF"/>
                </a:solidFill>
                <a:latin typeface="Nunito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89B3C-0EE2-4FDA-8B4B-03266A8777BE}"/>
              </a:ext>
            </a:extLst>
          </p:cNvPr>
          <p:cNvSpPr/>
          <p:nvPr/>
        </p:nvSpPr>
        <p:spPr>
          <a:xfrm>
            <a:off x="1403331" y="3788672"/>
            <a:ext cx="9144000" cy="4848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59"/>
              </a:lnSpc>
            </a:pPr>
            <a:r>
              <a:rPr lang="en-US" dirty="0">
                <a:solidFill>
                  <a:srgbClr val="262A55"/>
                </a:solidFill>
                <a:latin typeface="Nunito"/>
              </a:rPr>
              <a:t>Some students look for jobs to simply explore and job shadow.</a:t>
            </a:r>
          </a:p>
          <a:p>
            <a:pPr>
              <a:lnSpc>
                <a:spcPts val="3359"/>
              </a:lnSpc>
            </a:pPr>
            <a:r>
              <a:rPr lang="en-US" dirty="0">
                <a:solidFill>
                  <a:srgbClr val="262A55"/>
                </a:solidFill>
                <a:latin typeface="Nunito"/>
              </a:rPr>
              <a:t>	Medical, Architecture, Law, etc.</a:t>
            </a:r>
          </a:p>
          <a:p>
            <a:pPr>
              <a:lnSpc>
                <a:spcPts val="3359"/>
              </a:lnSpc>
            </a:pPr>
            <a:r>
              <a:rPr lang="en-US" dirty="0">
                <a:solidFill>
                  <a:srgbClr val="262A55"/>
                </a:solidFill>
                <a:latin typeface="Nunito"/>
              </a:rPr>
              <a:t>Some students want to build skills in a certain field.</a:t>
            </a:r>
          </a:p>
          <a:p>
            <a:pPr>
              <a:lnSpc>
                <a:spcPts val="3359"/>
              </a:lnSpc>
            </a:pPr>
            <a:r>
              <a:rPr lang="en-US" dirty="0">
                <a:solidFill>
                  <a:srgbClr val="262A55"/>
                </a:solidFill>
                <a:latin typeface="Nunito"/>
              </a:rPr>
              <a:t>	IT, Culinary, Food &amp; Nutrition, Business, etc.</a:t>
            </a:r>
          </a:p>
          <a:p>
            <a:pPr>
              <a:lnSpc>
                <a:spcPts val="3359"/>
              </a:lnSpc>
            </a:pPr>
            <a:r>
              <a:rPr lang="en-US" dirty="0">
                <a:solidFill>
                  <a:srgbClr val="262A55"/>
                </a:solidFill>
                <a:latin typeface="Nunito"/>
              </a:rPr>
              <a:t>Some students want to make money for college.</a:t>
            </a:r>
          </a:p>
          <a:p>
            <a:pPr>
              <a:lnSpc>
                <a:spcPts val="3359"/>
              </a:lnSpc>
            </a:pPr>
            <a:r>
              <a:rPr lang="en-US" dirty="0">
                <a:solidFill>
                  <a:srgbClr val="262A55"/>
                </a:solidFill>
                <a:latin typeface="Nunito"/>
              </a:rPr>
              <a:t>	Many paid positions can do that.</a:t>
            </a:r>
          </a:p>
          <a:p>
            <a:pPr>
              <a:lnSpc>
                <a:spcPts val="3359"/>
              </a:lnSpc>
            </a:pPr>
            <a:r>
              <a:rPr lang="en-US" dirty="0">
                <a:solidFill>
                  <a:srgbClr val="262A55"/>
                </a:solidFill>
                <a:latin typeface="Nunito"/>
              </a:rPr>
              <a:t>Some students want a combination of the above.</a:t>
            </a:r>
          </a:p>
          <a:p>
            <a:pPr>
              <a:lnSpc>
                <a:spcPts val="3359"/>
              </a:lnSpc>
            </a:pPr>
            <a:endParaRPr lang="en-US" dirty="0">
              <a:solidFill>
                <a:srgbClr val="262A55"/>
              </a:solidFill>
              <a:latin typeface="Nunito"/>
            </a:endParaRPr>
          </a:p>
          <a:p>
            <a:pPr>
              <a:lnSpc>
                <a:spcPts val="3359"/>
              </a:lnSpc>
            </a:pPr>
            <a:r>
              <a:rPr lang="en-US" sz="3600" b="1" dirty="0">
                <a:solidFill>
                  <a:srgbClr val="262A55"/>
                </a:solidFill>
                <a:latin typeface="Nunito"/>
              </a:rPr>
              <a:t>What is your goal???</a:t>
            </a:r>
          </a:p>
          <a:p>
            <a:pPr>
              <a:lnSpc>
                <a:spcPts val="3359"/>
              </a:lnSpc>
            </a:pPr>
            <a:endParaRPr lang="en-US" dirty="0">
              <a:solidFill>
                <a:srgbClr val="262A55"/>
              </a:solidFill>
              <a:latin typeface="Nunito"/>
            </a:endParaRPr>
          </a:p>
          <a:p>
            <a:pPr>
              <a:lnSpc>
                <a:spcPts val="3359"/>
              </a:lnSpc>
            </a:pPr>
            <a:endParaRPr lang="en-US" dirty="0">
              <a:solidFill>
                <a:srgbClr val="262A55"/>
              </a:solidFill>
              <a:latin typeface="Nuni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952B2-FDC3-437F-B628-EF366A60385B}"/>
              </a:ext>
            </a:extLst>
          </p:cNvPr>
          <p:cNvSpPr txBox="1"/>
          <p:nvPr/>
        </p:nvSpPr>
        <p:spPr>
          <a:xfrm>
            <a:off x="1435062" y="724457"/>
            <a:ext cx="7391400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8640"/>
              </a:lnSpc>
            </a:pPr>
            <a:r>
              <a:rPr lang="en-US" sz="7200" dirty="0">
                <a:solidFill>
                  <a:srgbClr val="53A272"/>
                </a:solidFill>
                <a:latin typeface="Fredoka One Bold"/>
              </a:rPr>
              <a:t>ALL KINDS OF PLACEMENTS</a:t>
            </a:r>
          </a:p>
        </p:txBody>
      </p:sp>
    </p:spTree>
    <p:extLst>
      <p:ext uri="{BB962C8B-B14F-4D97-AF65-F5344CB8AC3E}">
        <p14:creationId xmlns:p14="http://schemas.microsoft.com/office/powerpoint/2010/main" val="331594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2915900" cy="5748070"/>
            <a:chOff x="0" y="0"/>
            <a:chExt cx="14101732" cy="7664093"/>
          </a:xfrm>
        </p:grpSpPr>
        <p:sp>
          <p:nvSpPr>
            <p:cNvPr id="3" name="TextBox 3"/>
            <p:cNvSpPr txBox="1"/>
            <p:nvPr/>
          </p:nvSpPr>
          <p:spPr>
            <a:xfrm>
              <a:off x="0" y="9525"/>
              <a:ext cx="14101732" cy="646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 dirty="0">
                  <a:solidFill>
                    <a:srgbClr val="F8F5EF"/>
                  </a:solidFill>
                  <a:latin typeface="Fredoka One Bold"/>
                </a:rPr>
                <a:t>USE FAMILY &amp; FRIENDS AS CONTACTS BUT MAKE SURE YOU ARE THE ONE REACHING OUT...NOT YOUR PARENT.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966016"/>
              <a:ext cx="6154849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56123" y="8245433"/>
            <a:ext cx="30579547" cy="152897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1305" r="74364"/>
          <a:stretch>
            <a:fillRect/>
          </a:stretch>
        </p:blipFill>
        <p:spPr>
          <a:xfrm>
            <a:off x="8153400" y="6438900"/>
            <a:ext cx="1811131" cy="25270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20495"/>
            <a:ext cx="1623060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262A55"/>
                </a:solidFill>
                <a:latin typeface="Nunito Bold"/>
              </a:rPr>
              <a:t>When reaching out to business, address adults by Mr., Ms., Mrs., Dr.-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262A55"/>
                </a:solidFill>
                <a:latin typeface="Nunito Bold"/>
              </a:rPr>
              <a:t>not their first name.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50941" y="3384175"/>
            <a:ext cx="6100884" cy="587412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41416" y="4498622"/>
            <a:ext cx="4519933" cy="3645230"/>
            <a:chOff x="0" y="0"/>
            <a:chExt cx="6026578" cy="4860307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6026578" cy="3413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F8F5EF"/>
                  </a:solidFill>
                  <a:latin typeface="Fredoka One Bold"/>
                </a:rPr>
                <a:t>IT IS ALWAYS BEST TO VISIT A BUSINESS IN PERSON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577183"/>
              <a:ext cx="6026578" cy="1283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F8F5EF"/>
                  </a:solidFill>
                  <a:latin typeface="Nunito"/>
                </a:rPr>
                <a:t>Calling or emailing is not as effective.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36176" y="3384175"/>
            <a:ext cx="6100884" cy="587412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726651" y="5136797"/>
            <a:ext cx="4819348" cy="3007055"/>
            <a:chOff x="0" y="0"/>
            <a:chExt cx="6425797" cy="4009407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6425797" cy="256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F8F5EF"/>
                  </a:solidFill>
                  <a:latin typeface="Fredoka One Bold"/>
                </a:rPr>
                <a:t>WHEN YOU VISIT DRESS PROFESSIONALLY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726283"/>
              <a:ext cx="6425797" cy="1283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F8F5EF"/>
                  </a:solidFill>
                  <a:latin typeface="Nunito"/>
                </a:rPr>
                <a:t>And always take them a copy of your resume.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1561" flipH="1">
            <a:off x="2306739" y="3811259"/>
            <a:ext cx="1075865" cy="12863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0959">
            <a:off x="7220160" y="7334457"/>
            <a:ext cx="1075865" cy="128636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4578" flipH="1">
            <a:off x="10188718" y="3890824"/>
            <a:ext cx="1075865" cy="12863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93812">
            <a:off x="15077792" y="7334457"/>
            <a:ext cx="1075865" cy="12863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" y="561176"/>
            <a:ext cx="15866839" cy="7588836"/>
            <a:chOff x="0" y="0"/>
            <a:chExt cx="12393909" cy="10118446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2393909" cy="294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dirty="0">
                  <a:solidFill>
                    <a:srgbClr val="F8F5EF"/>
                  </a:solidFill>
                  <a:latin typeface="Fredoka One Bold"/>
                </a:rPr>
                <a:t>HAVE AN ADULT PROOFREAD YOUR RESUME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760569"/>
              <a:ext cx="12393909" cy="5357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dirty="0">
                  <a:solidFill>
                    <a:srgbClr val="262A55"/>
                  </a:solidFill>
                  <a:latin typeface="Nunito Bold"/>
                </a:rPr>
                <a:t>There are lots of great Resume Building Resources.  Be creative, but be professional!</a:t>
              </a:r>
            </a:p>
            <a:p>
              <a:pPr>
                <a:lnSpc>
                  <a:spcPts val="4480"/>
                </a:lnSpc>
              </a:pPr>
              <a:r>
                <a:rPr lang="en-US" sz="3200" b="1" dirty="0"/>
                <a:t>Resume Examples - </a:t>
              </a:r>
              <a:r>
                <a:rPr lang="en-US" sz="3200" u="sng" dirty="0">
                  <a:hlinkClick r:id="rId2"/>
                </a:rPr>
                <a:t>High School Resume Examples</a:t>
              </a:r>
              <a:endParaRPr lang="en-US" sz="3200" dirty="0"/>
            </a:p>
            <a:p>
              <a:pPr>
                <a:lnSpc>
                  <a:spcPts val="4480"/>
                </a:lnSpc>
              </a:pPr>
              <a:endParaRPr lang="en-US" sz="3200" dirty="0">
                <a:solidFill>
                  <a:srgbClr val="262A55"/>
                </a:solidFill>
                <a:latin typeface="Nunito Bold"/>
              </a:endParaRPr>
            </a:p>
            <a:p>
              <a:pPr>
                <a:lnSpc>
                  <a:spcPts val="4480"/>
                </a:lnSpc>
              </a:pPr>
              <a:r>
                <a:rPr lang="en-US" sz="3200" dirty="0">
                  <a:solidFill>
                    <a:srgbClr val="262A55"/>
                  </a:solidFill>
                  <a:latin typeface="Nunito Bold"/>
                </a:rPr>
                <a:t>Before sending or taking your resume to a business to check for any grammatical or spelling errors. </a:t>
              </a:r>
            </a:p>
            <a:p>
              <a:pPr>
                <a:lnSpc>
                  <a:spcPts val="4480"/>
                </a:lnSpc>
              </a:pPr>
              <a:endParaRPr lang="en-US" sz="3200" dirty="0">
                <a:solidFill>
                  <a:srgbClr val="262A55"/>
                </a:solidFill>
                <a:latin typeface="Nunito Bold"/>
              </a:endParaRPr>
            </a:p>
            <a:p>
              <a:pPr>
                <a:lnSpc>
                  <a:spcPts val="4480"/>
                </a:lnSpc>
              </a:pPr>
              <a:r>
                <a:rPr lang="en-US" sz="3200" dirty="0">
                  <a:solidFill>
                    <a:srgbClr val="262A55"/>
                  </a:solidFill>
                  <a:latin typeface="Nunito Bold"/>
                </a:rPr>
                <a:t>One page is sufficient.</a:t>
              </a:r>
            </a:p>
          </p:txBody>
        </p:sp>
      </p:grpSp>
      <p:pic>
        <p:nvPicPr>
          <p:cNvPr id="10" name="Picture 7">
            <a:extLst>
              <a:ext uri="{FF2B5EF4-FFF2-40B4-BE49-F238E27FC236}">
                <a16:creationId xmlns:a16="http://schemas.microsoft.com/office/drawing/2014/main" id="{F5245321-EB06-4851-BC07-F68465F6D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1305" r="74364"/>
          <a:stretch>
            <a:fillRect/>
          </a:stretch>
        </p:blipFill>
        <p:spPr>
          <a:xfrm>
            <a:off x="14554200" y="6757157"/>
            <a:ext cx="1811131" cy="25270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12207" y="434182"/>
            <a:ext cx="12221575" cy="4559756"/>
            <a:chOff x="-39757" y="703399"/>
            <a:chExt cx="16295433" cy="6079674"/>
          </a:xfrm>
        </p:grpSpPr>
        <p:sp>
          <p:nvSpPr>
            <p:cNvPr id="4" name="TextBox 4"/>
            <p:cNvSpPr txBox="1"/>
            <p:nvPr/>
          </p:nvSpPr>
          <p:spPr>
            <a:xfrm>
              <a:off x="-39757" y="703399"/>
              <a:ext cx="16295433" cy="29409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dirty="0">
                  <a:solidFill>
                    <a:srgbClr val="53A272"/>
                  </a:solidFill>
                  <a:latin typeface="Fredoka One Bold"/>
                </a:rPr>
                <a:t>THOSE EMAIL ADDRESSES …AND…  PHONES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39757" y="6041845"/>
              <a:ext cx="12393909" cy="741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endParaRPr lang="en-US" sz="3200" dirty="0">
                <a:solidFill>
                  <a:srgbClr val="262A55"/>
                </a:solidFill>
                <a:latin typeface="Nunito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35398" y="4233902"/>
            <a:ext cx="14994593" cy="1831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262A55"/>
                </a:solidFill>
                <a:latin typeface="Nunito"/>
              </a:rPr>
              <a:t>Have a professional email address:  </a:t>
            </a:r>
          </a:p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262A55"/>
                </a:solidFill>
                <a:latin typeface="Nunito"/>
              </a:rPr>
              <a:t>If your email address is flygirl@nfhs.com that is not professional :)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262A55"/>
              </a:solidFill>
              <a:latin typeface="Nunito"/>
            </a:endParaRPr>
          </a:p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262A55"/>
                </a:solidFill>
                <a:latin typeface="Nunito"/>
              </a:rPr>
              <a:t>Set up a professional voicemail greeting and check it! 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0341">
            <a:off x="14892378" y="1068723"/>
            <a:ext cx="823329" cy="9844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2074" y="1235155"/>
            <a:ext cx="15894326" cy="3325536"/>
            <a:chOff x="-6008" y="0"/>
            <a:chExt cx="14411420" cy="4434047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4405412" cy="1966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519"/>
                </a:lnSpc>
                <a:spcBef>
                  <a:spcPct val="0"/>
                </a:spcBef>
              </a:pPr>
              <a:r>
                <a:rPr lang="en-US" sz="9600" dirty="0">
                  <a:solidFill>
                    <a:srgbClr val="FA7A4A"/>
                  </a:solidFill>
                  <a:latin typeface="Fredoka One Bold"/>
                </a:rPr>
                <a:t>EMAILING A RESUME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6008" y="2923378"/>
              <a:ext cx="14405412" cy="1510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dirty="0">
                  <a:solidFill>
                    <a:srgbClr val="262A55"/>
                  </a:solidFill>
                  <a:latin typeface="Nunito Bold"/>
                </a:rPr>
                <a:t>Make sure your resume is saved as a pdf when you email it to businesses. </a:t>
              </a:r>
            </a:p>
            <a:p>
              <a:pPr>
                <a:lnSpc>
                  <a:spcPts val="4480"/>
                </a:lnSpc>
              </a:pPr>
              <a:r>
                <a:rPr lang="en-US" sz="3200" dirty="0">
                  <a:solidFill>
                    <a:srgbClr val="262A55"/>
                  </a:solidFill>
                  <a:latin typeface="Nunito Bold"/>
                </a:rPr>
                <a:t>Do not send a Google link. Attach your pdf to your email to them.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74F2256-2602-4498-8F2B-7BC858F20CE9}"/>
              </a:ext>
            </a:extLst>
          </p:cNvPr>
          <p:cNvSpPr/>
          <p:nvPr/>
        </p:nvSpPr>
        <p:spPr>
          <a:xfrm>
            <a:off x="1051891" y="5295900"/>
            <a:ext cx="9038052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40"/>
              </a:lnSpc>
            </a:pPr>
            <a:r>
              <a:rPr lang="en-US" sz="2400" dirty="0">
                <a:solidFill>
                  <a:srgbClr val="262A55"/>
                </a:solidFill>
                <a:latin typeface="Nunito"/>
              </a:rPr>
              <a:t>Your first and last name should be the file name for your resume.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716B4C3D-6AE2-4C0D-924A-E247C71E3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305" r="74364"/>
          <a:stretch>
            <a:fillRect/>
          </a:stretch>
        </p:blipFill>
        <p:spPr>
          <a:xfrm>
            <a:off x="14554200" y="6757157"/>
            <a:ext cx="1811131" cy="25270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1009</Words>
  <Application>Microsoft Office PowerPoint</Application>
  <PresentationFormat>Custom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Fredoka One Bold</vt:lpstr>
      <vt:lpstr>Fredoka One</vt:lpstr>
      <vt:lpstr>Calibri</vt:lpstr>
      <vt:lpstr>Nunito</vt:lpstr>
      <vt:lpstr>Nunito Bold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Forsyth County Schools</dc:title>
  <cp:lastModifiedBy>King, Dianne</cp:lastModifiedBy>
  <cp:revision>48</cp:revision>
  <dcterms:created xsi:type="dcterms:W3CDTF">2006-08-16T00:00:00Z</dcterms:created>
  <dcterms:modified xsi:type="dcterms:W3CDTF">2021-05-21T18:02:45Z</dcterms:modified>
  <dc:identifier>DAEfHEvM3_U</dc:identifier>
</cp:coreProperties>
</file>